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83" r:id="rId3"/>
    <p:sldId id="293" r:id="rId4"/>
    <p:sldId id="294" r:id="rId5"/>
    <p:sldId id="295" r:id="rId6"/>
    <p:sldId id="296" r:id="rId7"/>
    <p:sldId id="297" r:id="rId8"/>
    <p:sldId id="259" r:id="rId9"/>
  </p:sldIdLst>
  <p:sldSz cx="9144000" cy="6858000" type="screen4x3"/>
  <p:notesSz cx="6797675" cy="9928225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C73AA46-85DB-482E-BCF6-E96F73D4E837}">
          <p14:sldIdLst>
            <p14:sldId id="257"/>
          </p14:sldIdLst>
        </p14:section>
        <p14:section name="Раздел без заголовка" id="{C248993C-7249-4382-B84C-AF2FB77663E8}">
          <p14:sldIdLst>
            <p14:sldId id="283"/>
            <p14:sldId id="293"/>
            <p14:sldId id="294"/>
            <p14:sldId id="295"/>
            <p14:sldId id="296"/>
            <p14:sldId id="297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00"/>
    <a:srgbClr val="9A0000"/>
    <a:srgbClr val="D60000"/>
    <a:srgbClr val="009AD0"/>
    <a:srgbClr val="000000"/>
    <a:srgbClr val="0069B8"/>
    <a:srgbClr val="1F4D99"/>
    <a:srgbClr val="EEEEEE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860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CD177-19C9-49AE-B9CB-BB4B6192CF83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44E60-9B22-49D1-AF08-4E9D014C94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487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C062D-D8E1-4125-98BA-D2699F86E240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20D0E-D5D0-434C-BBDC-0010E132B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194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bg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93552-7D10-4360-A717-A7A09165FA86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38EBE-1792-44A4-8BBD-0E12C2976B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sh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ioco.ru/pisa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chemeClr val="bg1"/>
            </a:gs>
            <a:gs pos="0">
              <a:schemeClr val="accent1">
                <a:tint val="23500"/>
                <a:satMod val="16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Группа 60"/>
          <p:cNvGrpSpPr/>
          <p:nvPr/>
        </p:nvGrpSpPr>
        <p:grpSpPr>
          <a:xfrm rot="10800000">
            <a:off x="0" y="0"/>
            <a:ext cx="1599631" cy="6858000"/>
            <a:chOff x="7072328" y="0"/>
            <a:chExt cx="1429140" cy="6858000"/>
          </a:xfrm>
        </p:grpSpPr>
        <p:grpSp>
          <p:nvGrpSpPr>
            <p:cNvPr id="62" name="Группа 27"/>
            <p:cNvGrpSpPr/>
            <p:nvPr/>
          </p:nvGrpSpPr>
          <p:grpSpPr>
            <a:xfrm rot="10800000">
              <a:off x="7072344" y="0"/>
              <a:ext cx="1407051" cy="6858000"/>
              <a:chOff x="3212511" y="1071546"/>
              <a:chExt cx="216449" cy="642918"/>
            </a:xfrm>
            <a:solidFill>
              <a:srgbClr val="FBFBFB"/>
            </a:solidFill>
          </p:grpSpPr>
          <p:sp>
            <p:nvSpPr>
              <p:cNvPr id="69" name="Прямоугольник 68"/>
              <p:cNvSpPr/>
              <p:nvPr/>
            </p:nvSpPr>
            <p:spPr>
              <a:xfrm>
                <a:off x="3212511" y="1071546"/>
                <a:ext cx="73574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Равнобедренный треугольник 69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3" name="Группа 24"/>
            <p:cNvGrpSpPr/>
            <p:nvPr/>
          </p:nvGrpSpPr>
          <p:grpSpPr>
            <a:xfrm rot="10800000">
              <a:off x="7286644" y="0"/>
              <a:ext cx="1192746" cy="6858000"/>
              <a:chOff x="3245478" y="1071546"/>
              <a:chExt cx="183482" cy="642918"/>
            </a:xfrm>
            <a:solidFill>
              <a:schemeClr val="bg1">
                <a:lumMod val="95000"/>
              </a:schemeClr>
            </a:solidFill>
          </p:grpSpPr>
          <p:sp>
            <p:nvSpPr>
              <p:cNvPr id="67" name="Прямоугольник 66"/>
              <p:cNvSpPr/>
              <p:nvPr/>
            </p:nvSpPr>
            <p:spPr>
              <a:xfrm>
                <a:off x="3245478" y="1071546"/>
                <a:ext cx="40606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Равнобедренный треугольник 67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4" name="Группа 30"/>
            <p:cNvGrpSpPr/>
            <p:nvPr/>
          </p:nvGrpSpPr>
          <p:grpSpPr>
            <a:xfrm rot="10800000">
              <a:off x="7572485" y="0"/>
              <a:ext cx="929071" cy="6858000"/>
              <a:chOff x="3280322" y="1071546"/>
              <a:chExt cx="148638" cy="642918"/>
            </a:xfrm>
            <a:solidFill>
              <a:srgbClr val="EEEEEE"/>
            </a:solidFill>
          </p:grpSpPr>
          <p:sp>
            <p:nvSpPr>
              <p:cNvPr id="65" name="Прямоугольник 64"/>
              <p:cNvSpPr/>
              <p:nvPr/>
            </p:nvSpPr>
            <p:spPr>
              <a:xfrm>
                <a:off x="3280322" y="1071546"/>
                <a:ext cx="5763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Равнобедренный треугольник 65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7572395" y="0"/>
            <a:ext cx="1599631" cy="6858000"/>
            <a:chOff x="7072328" y="0"/>
            <a:chExt cx="1429140" cy="6858000"/>
          </a:xfrm>
        </p:grpSpPr>
        <p:grpSp>
          <p:nvGrpSpPr>
            <p:cNvPr id="28" name="Группа 27"/>
            <p:cNvGrpSpPr/>
            <p:nvPr/>
          </p:nvGrpSpPr>
          <p:grpSpPr>
            <a:xfrm rot="10800000">
              <a:off x="7072328" y="0"/>
              <a:ext cx="1407052" cy="6858000"/>
              <a:chOff x="3212511" y="1071546"/>
              <a:chExt cx="216449" cy="642918"/>
            </a:xfrm>
            <a:solidFill>
              <a:srgbClr val="FBFBFB"/>
            </a:solidFill>
          </p:grpSpPr>
          <p:sp>
            <p:nvSpPr>
              <p:cNvPr id="29" name="Прямоугольник 28"/>
              <p:cNvSpPr/>
              <p:nvPr/>
            </p:nvSpPr>
            <p:spPr>
              <a:xfrm>
                <a:off x="3212511" y="1071546"/>
                <a:ext cx="73574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Равнобедренный треугольник 29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 rot="10800000">
              <a:off x="7286644" y="0"/>
              <a:ext cx="1192746" cy="6858000"/>
              <a:chOff x="3245478" y="1071546"/>
              <a:chExt cx="183482" cy="642918"/>
            </a:xfrm>
            <a:solidFill>
              <a:schemeClr val="bg1">
                <a:lumMod val="95000"/>
              </a:schemeClr>
            </a:solidFill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3245478" y="1071546"/>
                <a:ext cx="40606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Равнобедренный треугольник 26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 rot="10800000">
              <a:off x="7572393" y="0"/>
              <a:ext cx="929075" cy="6858000"/>
              <a:chOff x="3280322" y="1071546"/>
              <a:chExt cx="148638" cy="642918"/>
            </a:xfrm>
            <a:solidFill>
              <a:srgbClr val="EEEEEE"/>
            </a:solidFill>
          </p:grpSpPr>
          <p:sp>
            <p:nvSpPr>
              <p:cNvPr id="32" name="Прямоугольник 31"/>
              <p:cNvSpPr/>
              <p:nvPr/>
            </p:nvSpPr>
            <p:spPr>
              <a:xfrm>
                <a:off x="3280322" y="1071546"/>
                <a:ext cx="5763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Равнобедренный треугольник 32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39" name="Группа 18"/>
          <p:cNvGrpSpPr/>
          <p:nvPr/>
        </p:nvGrpSpPr>
        <p:grpSpPr>
          <a:xfrm flipH="1">
            <a:off x="8572528" y="357166"/>
            <a:ext cx="214314" cy="785818"/>
            <a:chOff x="3214670" y="1071546"/>
            <a:chExt cx="214290" cy="642918"/>
          </a:xfrm>
          <a:solidFill>
            <a:srgbClr val="D60000"/>
          </a:solidFill>
        </p:grpSpPr>
        <p:sp>
          <p:nvSpPr>
            <p:cNvPr id="43" name="Прямоугольник 42"/>
            <p:cNvSpPr/>
            <p:nvPr/>
          </p:nvSpPr>
          <p:spPr>
            <a:xfrm>
              <a:off x="3214670" y="1071546"/>
              <a:ext cx="71414" cy="6429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Равнобедренный треугольник 43"/>
            <p:cNvSpPr/>
            <p:nvPr/>
          </p:nvSpPr>
          <p:spPr>
            <a:xfrm rot="5400000">
              <a:off x="3036063" y="1321567"/>
              <a:ext cx="642918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Freeform 79"/>
          <p:cNvSpPr>
            <a:spLocks/>
          </p:cNvSpPr>
          <p:nvPr/>
        </p:nvSpPr>
        <p:spPr bwMode="auto">
          <a:xfrm>
            <a:off x="1571636" y="1214422"/>
            <a:ext cx="4357686" cy="4143404"/>
          </a:xfrm>
          <a:custGeom>
            <a:avLst/>
            <a:gdLst>
              <a:gd name="T0" fmla="*/ 2054 w 2812"/>
              <a:gd name="T1" fmla="*/ 218 h 2586"/>
              <a:gd name="T2" fmla="*/ 1918 w 2812"/>
              <a:gd name="T3" fmla="*/ 16 h 2586"/>
              <a:gd name="T4" fmla="*/ 1665 w 2812"/>
              <a:gd name="T5" fmla="*/ 97 h 2586"/>
              <a:gd name="T6" fmla="*/ 1508 w 2812"/>
              <a:gd name="T7" fmla="*/ 255 h 2586"/>
              <a:gd name="T8" fmla="*/ 1372 w 2812"/>
              <a:gd name="T9" fmla="*/ 326 h 2586"/>
              <a:gd name="T10" fmla="*/ 1153 w 2812"/>
              <a:gd name="T11" fmla="*/ 0 h 2586"/>
              <a:gd name="T12" fmla="*/ 865 w 2812"/>
              <a:gd name="T13" fmla="*/ 206 h 2586"/>
              <a:gd name="T14" fmla="*/ 757 w 2812"/>
              <a:gd name="T15" fmla="*/ 420 h 2586"/>
              <a:gd name="T16" fmla="*/ 785 w 2812"/>
              <a:gd name="T17" fmla="*/ 669 h 2586"/>
              <a:gd name="T18" fmla="*/ 816 w 2812"/>
              <a:gd name="T19" fmla="*/ 790 h 2586"/>
              <a:gd name="T20" fmla="*/ 673 w 2812"/>
              <a:gd name="T21" fmla="*/ 887 h 2586"/>
              <a:gd name="T22" fmla="*/ 528 w 2812"/>
              <a:gd name="T23" fmla="*/ 866 h 2586"/>
              <a:gd name="T24" fmla="*/ 120 w 2812"/>
              <a:gd name="T25" fmla="*/ 975 h 2586"/>
              <a:gd name="T26" fmla="*/ 84 w 2812"/>
              <a:gd name="T27" fmla="*/ 1135 h 2586"/>
              <a:gd name="T28" fmla="*/ 88 w 2812"/>
              <a:gd name="T29" fmla="*/ 1434 h 2586"/>
              <a:gd name="T30" fmla="*/ 80 w 2812"/>
              <a:gd name="T31" fmla="*/ 1547 h 2586"/>
              <a:gd name="T32" fmla="*/ 204 w 2812"/>
              <a:gd name="T33" fmla="*/ 1673 h 2586"/>
              <a:gd name="T34" fmla="*/ 244 w 2812"/>
              <a:gd name="T35" fmla="*/ 2019 h 2586"/>
              <a:gd name="T36" fmla="*/ 32 w 2812"/>
              <a:gd name="T37" fmla="*/ 2145 h 2586"/>
              <a:gd name="T38" fmla="*/ 96 w 2812"/>
              <a:gd name="T39" fmla="*/ 2494 h 2586"/>
              <a:gd name="T40" fmla="*/ 384 w 2812"/>
              <a:gd name="T41" fmla="*/ 2523 h 2586"/>
              <a:gd name="T42" fmla="*/ 673 w 2812"/>
              <a:gd name="T43" fmla="*/ 2397 h 2586"/>
              <a:gd name="T44" fmla="*/ 853 w 2812"/>
              <a:gd name="T45" fmla="*/ 2259 h 2586"/>
              <a:gd name="T46" fmla="*/ 1093 w 2812"/>
              <a:gd name="T47" fmla="*/ 2266 h 2586"/>
              <a:gd name="T48" fmla="*/ 1297 w 2812"/>
              <a:gd name="T49" fmla="*/ 2389 h 2586"/>
              <a:gd name="T50" fmla="*/ 1369 w 2812"/>
              <a:gd name="T51" fmla="*/ 2266 h 2586"/>
              <a:gd name="T52" fmla="*/ 1508 w 2812"/>
              <a:gd name="T53" fmla="*/ 2292 h 2586"/>
              <a:gd name="T54" fmla="*/ 1575 w 2812"/>
              <a:gd name="T55" fmla="*/ 2397 h 2586"/>
              <a:gd name="T56" fmla="*/ 1909 w 2812"/>
              <a:gd name="T57" fmla="*/ 2537 h 2586"/>
              <a:gd name="T58" fmla="*/ 2110 w 2812"/>
              <a:gd name="T59" fmla="*/ 2502 h 2586"/>
              <a:gd name="T60" fmla="*/ 2344 w 2812"/>
              <a:gd name="T61" fmla="*/ 2502 h 2586"/>
              <a:gd name="T62" fmla="*/ 2477 w 2812"/>
              <a:gd name="T63" fmla="*/ 2502 h 2586"/>
              <a:gd name="T64" fmla="*/ 2545 w 2812"/>
              <a:gd name="T65" fmla="*/ 2468 h 2586"/>
              <a:gd name="T66" fmla="*/ 2643 w 2812"/>
              <a:gd name="T67" fmla="*/ 2342 h 2586"/>
              <a:gd name="T68" fmla="*/ 2725 w 2812"/>
              <a:gd name="T69" fmla="*/ 2103 h 2586"/>
              <a:gd name="T70" fmla="*/ 2741 w 2812"/>
              <a:gd name="T71" fmla="*/ 1913 h 2586"/>
              <a:gd name="T72" fmla="*/ 2612 w 2812"/>
              <a:gd name="T73" fmla="*/ 1871 h 2586"/>
              <a:gd name="T74" fmla="*/ 2410 w 2812"/>
              <a:gd name="T75" fmla="*/ 1765 h 2586"/>
              <a:gd name="T76" fmla="*/ 2310 w 2812"/>
              <a:gd name="T77" fmla="*/ 1590 h 2586"/>
              <a:gd name="T78" fmla="*/ 2177 w 2812"/>
              <a:gd name="T79" fmla="*/ 1519 h 2586"/>
              <a:gd name="T80" fmla="*/ 2051 w 2812"/>
              <a:gd name="T81" fmla="*/ 1331 h 2586"/>
              <a:gd name="T82" fmla="*/ 2210 w 2812"/>
              <a:gd name="T83" fmla="*/ 1133 h 2586"/>
              <a:gd name="T84" fmla="*/ 2210 w 2812"/>
              <a:gd name="T85" fmla="*/ 957 h 2586"/>
              <a:gd name="T86" fmla="*/ 2244 w 2812"/>
              <a:gd name="T87" fmla="*/ 607 h 2586"/>
              <a:gd name="T88" fmla="*/ 2214 w 2812"/>
              <a:gd name="T89" fmla="*/ 374 h 258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812"/>
              <a:gd name="T136" fmla="*/ 0 h 2586"/>
              <a:gd name="T137" fmla="*/ 2812 w 2812"/>
              <a:gd name="T138" fmla="*/ 2586 h 258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812" h="2586">
                <a:moveTo>
                  <a:pt x="2210" y="290"/>
                </a:moveTo>
                <a:lnTo>
                  <a:pt x="2110" y="273"/>
                </a:lnTo>
                <a:lnTo>
                  <a:pt x="2054" y="218"/>
                </a:lnTo>
                <a:lnTo>
                  <a:pt x="2022" y="139"/>
                </a:lnTo>
                <a:lnTo>
                  <a:pt x="2022" y="118"/>
                </a:lnTo>
                <a:lnTo>
                  <a:pt x="1918" y="16"/>
                </a:lnTo>
                <a:lnTo>
                  <a:pt x="1886" y="46"/>
                </a:lnTo>
                <a:lnTo>
                  <a:pt x="1858" y="29"/>
                </a:lnTo>
                <a:lnTo>
                  <a:pt x="1665" y="97"/>
                </a:lnTo>
                <a:lnTo>
                  <a:pt x="1629" y="218"/>
                </a:lnTo>
                <a:lnTo>
                  <a:pt x="1542" y="290"/>
                </a:lnTo>
                <a:lnTo>
                  <a:pt x="1508" y="255"/>
                </a:lnTo>
                <a:lnTo>
                  <a:pt x="1475" y="290"/>
                </a:lnTo>
                <a:lnTo>
                  <a:pt x="1475" y="321"/>
                </a:lnTo>
                <a:lnTo>
                  <a:pt x="1372" y="326"/>
                </a:lnTo>
                <a:lnTo>
                  <a:pt x="1308" y="221"/>
                </a:lnTo>
                <a:lnTo>
                  <a:pt x="1241" y="10"/>
                </a:lnTo>
                <a:lnTo>
                  <a:pt x="1153" y="0"/>
                </a:lnTo>
                <a:lnTo>
                  <a:pt x="1105" y="42"/>
                </a:lnTo>
                <a:lnTo>
                  <a:pt x="905" y="97"/>
                </a:lnTo>
                <a:lnTo>
                  <a:pt x="865" y="206"/>
                </a:lnTo>
                <a:lnTo>
                  <a:pt x="959" y="337"/>
                </a:lnTo>
                <a:lnTo>
                  <a:pt x="821" y="341"/>
                </a:lnTo>
                <a:lnTo>
                  <a:pt x="757" y="420"/>
                </a:lnTo>
                <a:lnTo>
                  <a:pt x="765" y="517"/>
                </a:lnTo>
                <a:lnTo>
                  <a:pt x="850" y="592"/>
                </a:lnTo>
                <a:lnTo>
                  <a:pt x="785" y="669"/>
                </a:lnTo>
                <a:lnTo>
                  <a:pt x="840" y="676"/>
                </a:lnTo>
                <a:lnTo>
                  <a:pt x="849" y="757"/>
                </a:lnTo>
                <a:lnTo>
                  <a:pt x="816" y="790"/>
                </a:lnTo>
                <a:lnTo>
                  <a:pt x="813" y="841"/>
                </a:lnTo>
                <a:lnTo>
                  <a:pt x="744" y="883"/>
                </a:lnTo>
                <a:lnTo>
                  <a:pt x="673" y="887"/>
                </a:lnTo>
                <a:lnTo>
                  <a:pt x="622" y="898"/>
                </a:lnTo>
                <a:lnTo>
                  <a:pt x="602" y="965"/>
                </a:lnTo>
                <a:lnTo>
                  <a:pt x="528" y="866"/>
                </a:lnTo>
                <a:lnTo>
                  <a:pt x="405" y="803"/>
                </a:lnTo>
                <a:lnTo>
                  <a:pt x="208" y="811"/>
                </a:lnTo>
                <a:lnTo>
                  <a:pt x="120" y="975"/>
                </a:lnTo>
                <a:lnTo>
                  <a:pt x="148" y="1026"/>
                </a:lnTo>
                <a:lnTo>
                  <a:pt x="96" y="1072"/>
                </a:lnTo>
                <a:lnTo>
                  <a:pt x="84" y="1135"/>
                </a:lnTo>
                <a:lnTo>
                  <a:pt x="172" y="1181"/>
                </a:lnTo>
                <a:lnTo>
                  <a:pt x="96" y="1338"/>
                </a:lnTo>
                <a:lnTo>
                  <a:pt x="88" y="1434"/>
                </a:lnTo>
                <a:lnTo>
                  <a:pt x="20" y="1468"/>
                </a:lnTo>
                <a:lnTo>
                  <a:pt x="16" y="1518"/>
                </a:lnTo>
                <a:lnTo>
                  <a:pt x="80" y="1547"/>
                </a:lnTo>
                <a:lnTo>
                  <a:pt x="100" y="1594"/>
                </a:lnTo>
                <a:lnTo>
                  <a:pt x="48" y="1644"/>
                </a:lnTo>
                <a:lnTo>
                  <a:pt x="204" y="1673"/>
                </a:lnTo>
                <a:lnTo>
                  <a:pt x="164" y="1728"/>
                </a:lnTo>
                <a:lnTo>
                  <a:pt x="296" y="1947"/>
                </a:lnTo>
                <a:lnTo>
                  <a:pt x="244" y="2019"/>
                </a:lnTo>
                <a:lnTo>
                  <a:pt x="127" y="2005"/>
                </a:lnTo>
                <a:lnTo>
                  <a:pt x="71" y="2046"/>
                </a:lnTo>
                <a:lnTo>
                  <a:pt x="32" y="2145"/>
                </a:lnTo>
                <a:lnTo>
                  <a:pt x="36" y="2221"/>
                </a:lnTo>
                <a:lnTo>
                  <a:pt x="0" y="2376"/>
                </a:lnTo>
                <a:lnTo>
                  <a:pt x="96" y="2494"/>
                </a:lnTo>
                <a:lnTo>
                  <a:pt x="124" y="2570"/>
                </a:lnTo>
                <a:lnTo>
                  <a:pt x="196" y="2586"/>
                </a:lnTo>
                <a:lnTo>
                  <a:pt x="384" y="2523"/>
                </a:lnTo>
                <a:lnTo>
                  <a:pt x="489" y="2515"/>
                </a:lnTo>
                <a:lnTo>
                  <a:pt x="553" y="2435"/>
                </a:lnTo>
                <a:lnTo>
                  <a:pt x="673" y="2397"/>
                </a:lnTo>
                <a:lnTo>
                  <a:pt x="739" y="2327"/>
                </a:lnTo>
                <a:lnTo>
                  <a:pt x="840" y="2327"/>
                </a:lnTo>
                <a:lnTo>
                  <a:pt x="853" y="2259"/>
                </a:lnTo>
                <a:lnTo>
                  <a:pt x="961" y="2347"/>
                </a:lnTo>
                <a:lnTo>
                  <a:pt x="1025" y="2271"/>
                </a:lnTo>
                <a:lnTo>
                  <a:pt x="1093" y="2266"/>
                </a:lnTo>
                <a:lnTo>
                  <a:pt x="1165" y="2351"/>
                </a:lnTo>
                <a:lnTo>
                  <a:pt x="1157" y="2439"/>
                </a:lnTo>
                <a:lnTo>
                  <a:pt x="1297" y="2389"/>
                </a:lnTo>
                <a:lnTo>
                  <a:pt x="1297" y="2347"/>
                </a:lnTo>
                <a:lnTo>
                  <a:pt x="1325" y="2300"/>
                </a:lnTo>
                <a:lnTo>
                  <a:pt x="1369" y="2266"/>
                </a:lnTo>
                <a:lnTo>
                  <a:pt x="1413" y="2262"/>
                </a:lnTo>
                <a:lnTo>
                  <a:pt x="1481" y="2233"/>
                </a:lnTo>
                <a:lnTo>
                  <a:pt x="1508" y="2292"/>
                </a:lnTo>
                <a:lnTo>
                  <a:pt x="1609" y="2292"/>
                </a:lnTo>
                <a:lnTo>
                  <a:pt x="1609" y="2362"/>
                </a:lnTo>
                <a:lnTo>
                  <a:pt x="1575" y="2397"/>
                </a:lnTo>
                <a:lnTo>
                  <a:pt x="1575" y="2432"/>
                </a:lnTo>
                <a:lnTo>
                  <a:pt x="1676" y="2468"/>
                </a:lnTo>
                <a:lnTo>
                  <a:pt x="1909" y="2537"/>
                </a:lnTo>
                <a:lnTo>
                  <a:pt x="1976" y="2537"/>
                </a:lnTo>
                <a:lnTo>
                  <a:pt x="2046" y="2440"/>
                </a:lnTo>
                <a:lnTo>
                  <a:pt x="2110" y="2502"/>
                </a:lnTo>
                <a:lnTo>
                  <a:pt x="2203" y="2413"/>
                </a:lnTo>
                <a:lnTo>
                  <a:pt x="2279" y="2434"/>
                </a:lnTo>
                <a:lnTo>
                  <a:pt x="2344" y="2502"/>
                </a:lnTo>
                <a:lnTo>
                  <a:pt x="2377" y="2502"/>
                </a:lnTo>
                <a:lnTo>
                  <a:pt x="2444" y="2468"/>
                </a:lnTo>
                <a:lnTo>
                  <a:pt x="2477" y="2502"/>
                </a:lnTo>
                <a:lnTo>
                  <a:pt x="2511" y="2502"/>
                </a:lnTo>
                <a:lnTo>
                  <a:pt x="2491" y="2445"/>
                </a:lnTo>
                <a:lnTo>
                  <a:pt x="2545" y="2468"/>
                </a:lnTo>
                <a:lnTo>
                  <a:pt x="2605" y="2451"/>
                </a:lnTo>
                <a:lnTo>
                  <a:pt x="2645" y="2468"/>
                </a:lnTo>
                <a:lnTo>
                  <a:pt x="2643" y="2342"/>
                </a:lnTo>
                <a:lnTo>
                  <a:pt x="2730" y="2277"/>
                </a:lnTo>
                <a:lnTo>
                  <a:pt x="2687" y="2174"/>
                </a:lnTo>
                <a:lnTo>
                  <a:pt x="2725" y="2103"/>
                </a:lnTo>
                <a:lnTo>
                  <a:pt x="2812" y="2046"/>
                </a:lnTo>
                <a:lnTo>
                  <a:pt x="2787" y="2006"/>
                </a:lnTo>
                <a:lnTo>
                  <a:pt x="2741" y="1913"/>
                </a:lnTo>
                <a:lnTo>
                  <a:pt x="2671" y="1907"/>
                </a:lnTo>
                <a:lnTo>
                  <a:pt x="2632" y="1923"/>
                </a:lnTo>
                <a:lnTo>
                  <a:pt x="2612" y="1871"/>
                </a:lnTo>
                <a:lnTo>
                  <a:pt x="2545" y="1800"/>
                </a:lnTo>
                <a:lnTo>
                  <a:pt x="2444" y="1765"/>
                </a:lnTo>
                <a:lnTo>
                  <a:pt x="2410" y="1765"/>
                </a:lnTo>
                <a:lnTo>
                  <a:pt x="2444" y="1695"/>
                </a:lnTo>
                <a:lnTo>
                  <a:pt x="2344" y="1659"/>
                </a:lnTo>
                <a:lnTo>
                  <a:pt x="2310" y="1590"/>
                </a:lnTo>
                <a:lnTo>
                  <a:pt x="2277" y="1590"/>
                </a:lnTo>
                <a:lnTo>
                  <a:pt x="2244" y="1554"/>
                </a:lnTo>
                <a:lnTo>
                  <a:pt x="2177" y="1519"/>
                </a:lnTo>
                <a:lnTo>
                  <a:pt x="2077" y="1414"/>
                </a:lnTo>
                <a:lnTo>
                  <a:pt x="2077" y="1379"/>
                </a:lnTo>
                <a:lnTo>
                  <a:pt x="2051" y="1331"/>
                </a:lnTo>
                <a:lnTo>
                  <a:pt x="2110" y="1309"/>
                </a:lnTo>
                <a:lnTo>
                  <a:pt x="2177" y="1238"/>
                </a:lnTo>
                <a:lnTo>
                  <a:pt x="2210" y="1133"/>
                </a:lnTo>
                <a:lnTo>
                  <a:pt x="2177" y="1063"/>
                </a:lnTo>
                <a:lnTo>
                  <a:pt x="2177" y="993"/>
                </a:lnTo>
                <a:lnTo>
                  <a:pt x="2210" y="957"/>
                </a:lnTo>
                <a:lnTo>
                  <a:pt x="2210" y="852"/>
                </a:lnTo>
                <a:lnTo>
                  <a:pt x="2244" y="712"/>
                </a:lnTo>
                <a:lnTo>
                  <a:pt x="2244" y="607"/>
                </a:lnTo>
                <a:lnTo>
                  <a:pt x="2210" y="502"/>
                </a:lnTo>
                <a:lnTo>
                  <a:pt x="2250" y="429"/>
                </a:lnTo>
                <a:lnTo>
                  <a:pt x="2214" y="374"/>
                </a:lnTo>
                <a:lnTo>
                  <a:pt x="2210" y="290"/>
                </a:lnTo>
                <a:close/>
              </a:path>
            </a:pathLst>
          </a:custGeom>
          <a:solidFill>
            <a:schemeClr val="bg1"/>
          </a:solidFill>
          <a:ln w="38100">
            <a:noFill/>
            <a:round/>
            <a:headEnd/>
            <a:tailEnd/>
          </a:ln>
          <a:effectLst>
            <a:outerShdw blurRad="736600" dist="50800" dir="5400000" algn="ctr" rotWithShape="0">
              <a:srgbClr val="009AD0">
                <a:alpha val="43000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642942" y="1866305"/>
            <a:ext cx="4053707" cy="2777141"/>
            <a:chOff x="1810253" y="-2599807"/>
            <a:chExt cx="3590515" cy="2101120"/>
          </a:xfrm>
        </p:grpSpPr>
        <p:grpSp>
          <p:nvGrpSpPr>
            <p:cNvPr id="56" name="Группа 55"/>
            <p:cNvGrpSpPr/>
            <p:nvPr/>
          </p:nvGrpSpPr>
          <p:grpSpPr>
            <a:xfrm>
              <a:off x="1810253" y="-2599807"/>
              <a:ext cx="3183213" cy="2038130"/>
              <a:chOff x="1699196" y="-2178673"/>
              <a:chExt cx="3183213" cy="2038130"/>
            </a:xfrm>
          </p:grpSpPr>
          <p:sp>
            <p:nvSpPr>
              <p:cNvPr id="52" name="Овал 51"/>
              <p:cNvSpPr/>
              <p:nvPr/>
            </p:nvSpPr>
            <p:spPr>
              <a:xfrm rot="2316609">
                <a:off x="1699196" y="-2178673"/>
                <a:ext cx="2988978" cy="1935894"/>
              </a:xfrm>
              <a:prstGeom prst="ellipse">
                <a:avLst/>
              </a:prstGeom>
              <a:solidFill>
                <a:srgbClr val="009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Овал 52"/>
              <p:cNvSpPr/>
              <p:nvPr/>
            </p:nvSpPr>
            <p:spPr>
              <a:xfrm rot="1670232">
                <a:off x="1901415" y="-2144922"/>
                <a:ext cx="2605230" cy="1740692"/>
              </a:xfrm>
              <a:prstGeom prst="ellipse">
                <a:avLst/>
              </a:prstGeom>
              <a:solidFill>
                <a:srgbClr val="D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 rot="2316609">
                <a:off x="2266728" y="-2042480"/>
                <a:ext cx="2615681" cy="1901937"/>
              </a:xfrm>
              <a:prstGeom prst="ellipse">
                <a:avLst/>
              </a:prstGeom>
              <a:solidFill>
                <a:srgbClr val="009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5" name="Овал 54"/>
            <p:cNvSpPr/>
            <p:nvPr/>
          </p:nvSpPr>
          <p:spPr>
            <a:xfrm rot="2316609">
              <a:off x="2511143" y="-2372970"/>
              <a:ext cx="2889625" cy="18742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4143372" y="3071810"/>
            <a:ext cx="3185896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5072066" y="404320"/>
            <a:ext cx="34289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ОКУ «Центр мониторинга </a:t>
            </a:r>
          </a:p>
          <a:p>
            <a:pPr algn="r"/>
            <a:r>
              <a:rPr lang="ru-RU" sz="1400" dirty="0" smtClean="0"/>
              <a:t>и оценки качества образования </a:t>
            </a:r>
          </a:p>
          <a:p>
            <a:pPr algn="r"/>
            <a:r>
              <a:rPr lang="ru-RU" sz="1400" dirty="0" smtClean="0"/>
              <a:t>Липецкой области»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967731"/>
            <a:ext cx="9144000" cy="707886"/>
          </a:xfrm>
          <a:prstGeom prst="rect">
            <a:avLst/>
          </a:prstGeom>
          <a:solidFill>
            <a:srgbClr val="009AD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ЖДАНОВ Сергей Алексеевич</a:t>
            </a:r>
            <a:r>
              <a:rPr lang="ru-RU" sz="2400" b="1" i="1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ru-RU" sz="1600" b="1" i="1" dirty="0" smtClean="0">
                <a:solidFill>
                  <a:schemeClr val="bg1"/>
                </a:solidFill>
              </a:rPr>
              <a:t>директор ОКУ «Центр мониторинга и оценки качества образования Липецкой области»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2088827" y="2215376"/>
            <a:ext cx="5483568" cy="193899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ru-RU" sz="2400" b="1" dirty="0" smtClean="0">
                <a:latin typeface="Gotham Pro"/>
              </a:rPr>
              <a:t>Об организации проведения</a:t>
            </a:r>
          </a:p>
          <a:p>
            <a:pPr algn="ctr"/>
            <a:r>
              <a:rPr lang="ru-RU" sz="2400" b="1" dirty="0" smtClean="0">
                <a:latin typeface="Gotham Pro"/>
              </a:rPr>
              <a:t>региональной оценки качества</a:t>
            </a:r>
          </a:p>
          <a:p>
            <a:pPr algn="ctr"/>
            <a:r>
              <a:rPr lang="ru-RU" sz="2400" b="1" dirty="0" smtClean="0">
                <a:latin typeface="Gotham Pro"/>
              </a:rPr>
              <a:t>общего образования</a:t>
            </a:r>
          </a:p>
          <a:p>
            <a:pPr algn="ctr"/>
            <a:r>
              <a:rPr lang="ru-RU" sz="2400" b="1" dirty="0" smtClean="0">
                <a:latin typeface="Gotham Pro"/>
              </a:rPr>
              <a:t>на основе практики</a:t>
            </a:r>
          </a:p>
          <a:p>
            <a:pPr algn="ctr"/>
            <a:r>
              <a:rPr lang="ru-RU" sz="2400" b="1" dirty="0" smtClean="0">
                <a:latin typeface="Gotham Pro"/>
              </a:rPr>
              <a:t>международных исследований</a:t>
            </a:r>
            <a:endParaRPr lang="ru-RU" sz="2400" b="1" dirty="0">
              <a:latin typeface="Gotham Pro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59" grpId="0" animBg="1"/>
      <p:bldP spid="60" grpId="0"/>
      <p:bldP spid="12" grpId="0" animBg="1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778483"/>
          </a:xfrm>
          <a:prstGeom prst="rect">
            <a:avLst/>
          </a:prstGeom>
          <a:solidFill>
            <a:srgbClr val="009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6"/>
          <p:cNvGrpSpPr/>
          <p:nvPr/>
        </p:nvGrpSpPr>
        <p:grpSpPr>
          <a:xfrm>
            <a:off x="0" y="0"/>
            <a:ext cx="1000100" cy="778483"/>
            <a:chOff x="0" y="0"/>
            <a:chExt cx="714348" cy="64291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571472" cy="642918"/>
            </a:xfrm>
            <a:prstGeom prst="rect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321451" y="250021"/>
              <a:ext cx="642918" cy="142876"/>
            </a:xfrm>
            <a:prstGeom prst="triangle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42976" y="70597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Оценка качества общего образования в образовательных организациях на основе практики международных исследований 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17"/>
          <p:cNvGrpSpPr/>
          <p:nvPr/>
        </p:nvGrpSpPr>
        <p:grpSpPr>
          <a:xfrm>
            <a:off x="71438" y="104752"/>
            <a:ext cx="714348" cy="571504"/>
            <a:chOff x="642942" y="1214422"/>
            <a:chExt cx="5286380" cy="4143404"/>
          </a:xfrm>
        </p:grpSpPr>
        <p:sp>
          <p:nvSpPr>
            <p:cNvPr id="31" name="Freeform 79"/>
            <p:cNvSpPr>
              <a:spLocks/>
            </p:cNvSpPr>
            <p:nvPr/>
          </p:nvSpPr>
          <p:spPr bwMode="auto">
            <a:xfrm>
              <a:off x="1571636" y="1214422"/>
              <a:ext cx="4357686" cy="4143404"/>
            </a:xfrm>
            <a:custGeom>
              <a:avLst/>
              <a:gdLst>
                <a:gd name="T0" fmla="*/ 2054 w 2812"/>
                <a:gd name="T1" fmla="*/ 218 h 2586"/>
                <a:gd name="T2" fmla="*/ 1918 w 2812"/>
                <a:gd name="T3" fmla="*/ 16 h 2586"/>
                <a:gd name="T4" fmla="*/ 1665 w 2812"/>
                <a:gd name="T5" fmla="*/ 97 h 2586"/>
                <a:gd name="T6" fmla="*/ 1508 w 2812"/>
                <a:gd name="T7" fmla="*/ 255 h 2586"/>
                <a:gd name="T8" fmla="*/ 1372 w 2812"/>
                <a:gd name="T9" fmla="*/ 326 h 2586"/>
                <a:gd name="T10" fmla="*/ 1153 w 2812"/>
                <a:gd name="T11" fmla="*/ 0 h 2586"/>
                <a:gd name="T12" fmla="*/ 865 w 2812"/>
                <a:gd name="T13" fmla="*/ 206 h 2586"/>
                <a:gd name="T14" fmla="*/ 757 w 2812"/>
                <a:gd name="T15" fmla="*/ 420 h 2586"/>
                <a:gd name="T16" fmla="*/ 785 w 2812"/>
                <a:gd name="T17" fmla="*/ 669 h 2586"/>
                <a:gd name="T18" fmla="*/ 816 w 2812"/>
                <a:gd name="T19" fmla="*/ 790 h 2586"/>
                <a:gd name="T20" fmla="*/ 673 w 2812"/>
                <a:gd name="T21" fmla="*/ 887 h 2586"/>
                <a:gd name="T22" fmla="*/ 528 w 2812"/>
                <a:gd name="T23" fmla="*/ 866 h 2586"/>
                <a:gd name="T24" fmla="*/ 120 w 2812"/>
                <a:gd name="T25" fmla="*/ 975 h 2586"/>
                <a:gd name="T26" fmla="*/ 84 w 2812"/>
                <a:gd name="T27" fmla="*/ 1135 h 2586"/>
                <a:gd name="T28" fmla="*/ 88 w 2812"/>
                <a:gd name="T29" fmla="*/ 1434 h 2586"/>
                <a:gd name="T30" fmla="*/ 80 w 2812"/>
                <a:gd name="T31" fmla="*/ 1547 h 2586"/>
                <a:gd name="T32" fmla="*/ 204 w 2812"/>
                <a:gd name="T33" fmla="*/ 1673 h 2586"/>
                <a:gd name="T34" fmla="*/ 244 w 2812"/>
                <a:gd name="T35" fmla="*/ 2019 h 2586"/>
                <a:gd name="T36" fmla="*/ 32 w 2812"/>
                <a:gd name="T37" fmla="*/ 2145 h 2586"/>
                <a:gd name="T38" fmla="*/ 96 w 2812"/>
                <a:gd name="T39" fmla="*/ 2494 h 2586"/>
                <a:gd name="T40" fmla="*/ 384 w 2812"/>
                <a:gd name="T41" fmla="*/ 2523 h 2586"/>
                <a:gd name="T42" fmla="*/ 673 w 2812"/>
                <a:gd name="T43" fmla="*/ 2397 h 2586"/>
                <a:gd name="T44" fmla="*/ 853 w 2812"/>
                <a:gd name="T45" fmla="*/ 2259 h 2586"/>
                <a:gd name="T46" fmla="*/ 1093 w 2812"/>
                <a:gd name="T47" fmla="*/ 2266 h 2586"/>
                <a:gd name="T48" fmla="*/ 1297 w 2812"/>
                <a:gd name="T49" fmla="*/ 2389 h 2586"/>
                <a:gd name="T50" fmla="*/ 1369 w 2812"/>
                <a:gd name="T51" fmla="*/ 2266 h 2586"/>
                <a:gd name="T52" fmla="*/ 1508 w 2812"/>
                <a:gd name="T53" fmla="*/ 2292 h 2586"/>
                <a:gd name="T54" fmla="*/ 1575 w 2812"/>
                <a:gd name="T55" fmla="*/ 2397 h 2586"/>
                <a:gd name="T56" fmla="*/ 1909 w 2812"/>
                <a:gd name="T57" fmla="*/ 2537 h 2586"/>
                <a:gd name="T58" fmla="*/ 2110 w 2812"/>
                <a:gd name="T59" fmla="*/ 2502 h 2586"/>
                <a:gd name="T60" fmla="*/ 2344 w 2812"/>
                <a:gd name="T61" fmla="*/ 2502 h 2586"/>
                <a:gd name="T62" fmla="*/ 2477 w 2812"/>
                <a:gd name="T63" fmla="*/ 2502 h 2586"/>
                <a:gd name="T64" fmla="*/ 2545 w 2812"/>
                <a:gd name="T65" fmla="*/ 2468 h 2586"/>
                <a:gd name="T66" fmla="*/ 2643 w 2812"/>
                <a:gd name="T67" fmla="*/ 2342 h 2586"/>
                <a:gd name="T68" fmla="*/ 2725 w 2812"/>
                <a:gd name="T69" fmla="*/ 2103 h 2586"/>
                <a:gd name="T70" fmla="*/ 2741 w 2812"/>
                <a:gd name="T71" fmla="*/ 1913 h 2586"/>
                <a:gd name="T72" fmla="*/ 2612 w 2812"/>
                <a:gd name="T73" fmla="*/ 1871 h 2586"/>
                <a:gd name="T74" fmla="*/ 2410 w 2812"/>
                <a:gd name="T75" fmla="*/ 1765 h 2586"/>
                <a:gd name="T76" fmla="*/ 2310 w 2812"/>
                <a:gd name="T77" fmla="*/ 1590 h 2586"/>
                <a:gd name="T78" fmla="*/ 2177 w 2812"/>
                <a:gd name="T79" fmla="*/ 1519 h 2586"/>
                <a:gd name="T80" fmla="*/ 2051 w 2812"/>
                <a:gd name="T81" fmla="*/ 1331 h 2586"/>
                <a:gd name="T82" fmla="*/ 2210 w 2812"/>
                <a:gd name="T83" fmla="*/ 1133 h 2586"/>
                <a:gd name="T84" fmla="*/ 2210 w 2812"/>
                <a:gd name="T85" fmla="*/ 957 h 2586"/>
                <a:gd name="T86" fmla="*/ 2244 w 2812"/>
                <a:gd name="T87" fmla="*/ 607 h 2586"/>
                <a:gd name="T88" fmla="*/ 2214 w 2812"/>
                <a:gd name="T89" fmla="*/ 374 h 25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812"/>
                <a:gd name="T136" fmla="*/ 0 h 2586"/>
                <a:gd name="T137" fmla="*/ 2812 w 2812"/>
                <a:gd name="T138" fmla="*/ 2586 h 25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812" h="2586">
                  <a:moveTo>
                    <a:pt x="2210" y="290"/>
                  </a:moveTo>
                  <a:lnTo>
                    <a:pt x="2110" y="273"/>
                  </a:lnTo>
                  <a:lnTo>
                    <a:pt x="2054" y="218"/>
                  </a:lnTo>
                  <a:lnTo>
                    <a:pt x="2022" y="139"/>
                  </a:lnTo>
                  <a:lnTo>
                    <a:pt x="2022" y="118"/>
                  </a:lnTo>
                  <a:lnTo>
                    <a:pt x="1918" y="16"/>
                  </a:lnTo>
                  <a:lnTo>
                    <a:pt x="1886" y="46"/>
                  </a:lnTo>
                  <a:lnTo>
                    <a:pt x="1858" y="29"/>
                  </a:lnTo>
                  <a:lnTo>
                    <a:pt x="1665" y="97"/>
                  </a:lnTo>
                  <a:lnTo>
                    <a:pt x="1629" y="218"/>
                  </a:lnTo>
                  <a:lnTo>
                    <a:pt x="1542" y="290"/>
                  </a:lnTo>
                  <a:lnTo>
                    <a:pt x="1508" y="255"/>
                  </a:lnTo>
                  <a:lnTo>
                    <a:pt x="1475" y="290"/>
                  </a:lnTo>
                  <a:lnTo>
                    <a:pt x="1475" y="321"/>
                  </a:lnTo>
                  <a:lnTo>
                    <a:pt x="1372" y="326"/>
                  </a:lnTo>
                  <a:lnTo>
                    <a:pt x="1308" y="221"/>
                  </a:lnTo>
                  <a:lnTo>
                    <a:pt x="1241" y="10"/>
                  </a:lnTo>
                  <a:lnTo>
                    <a:pt x="1153" y="0"/>
                  </a:lnTo>
                  <a:lnTo>
                    <a:pt x="1105" y="42"/>
                  </a:lnTo>
                  <a:lnTo>
                    <a:pt x="905" y="97"/>
                  </a:lnTo>
                  <a:lnTo>
                    <a:pt x="865" y="206"/>
                  </a:lnTo>
                  <a:lnTo>
                    <a:pt x="959" y="337"/>
                  </a:lnTo>
                  <a:lnTo>
                    <a:pt x="821" y="341"/>
                  </a:lnTo>
                  <a:lnTo>
                    <a:pt x="757" y="420"/>
                  </a:lnTo>
                  <a:lnTo>
                    <a:pt x="765" y="517"/>
                  </a:lnTo>
                  <a:lnTo>
                    <a:pt x="850" y="592"/>
                  </a:lnTo>
                  <a:lnTo>
                    <a:pt x="785" y="669"/>
                  </a:lnTo>
                  <a:lnTo>
                    <a:pt x="840" y="676"/>
                  </a:lnTo>
                  <a:lnTo>
                    <a:pt x="849" y="757"/>
                  </a:lnTo>
                  <a:lnTo>
                    <a:pt x="816" y="790"/>
                  </a:lnTo>
                  <a:lnTo>
                    <a:pt x="813" y="841"/>
                  </a:lnTo>
                  <a:lnTo>
                    <a:pt x="744" y="883"/>
                  </a:lnTo>
                  <a:lnTo>
                    <a:pt x="673" y="887"/>
                  </a:lnTo>
                  <a:lnTo>
                    <a:pt x="622" y="898"/>
                  </a:lnTo>
                  <a:lnTo>
                    <a:pt x="602" y="965"/>
                  </a:lnTo>
                  <a:lnTo>
                    <a:pt x="528" y="866"/>
                  </a:lnTo>
                  <a:lnTo>
                    <a:pt x="405" y="803"/>
                  </a:lnTo>
                  <a:lnTo>
                    <a:pt x="208" y="811"/>
                  </a:lnTo>
                  <a:lnTo>
                    <a:pt x="120" y="975"/>
                  </a:lnTo>
                  <a:lnTo>
                    <a:pt x="148" y="1026"/>
                  </a:lnTo>
                  <a:lnTo>
                    <a:pt x="96" y="1072"/>
                  </a:lnTo>
                  <a:lnTo>
                    <a:pt x="84" y="1135"/>
                  </a:lnTo>
                  <a:lnTo>
                    <a:pt x="172" y="1181"/>
                  </a:lnTo>
                  <a:lnTo>
                    <a:pt x="96" y="1338"/>
                  </a:lnTo>
                  <a:lnTo>
                    <a:pt x="88" y="1434"/>
                  </a:lnTo>
                  <a:lnTo>
                    <a:pt x="20" y="1468"/>
                  </a:lnTo>
                  <a:lnTo>
                    <a:pt x="16" y="1518"/>
                  </a:lnTo>
                  <a:lnTo>
                    <a:pt x="80" y="1547"/>
                  </a:lnTo>
                  <a:lnTo>
                    <a:pt x="100" y="1594"/>
                  </a:lnTo>
                  <a:lnTo>
                    <a:pt x="48" y="1644"/>
                  </a:lnTo>
                  <a:lnTo>
                    <a:pt x="204" y="1673"/>
                  </a:lnTo>
                  <a:lnTo>
                    <a:pt x="164" y="1728"/>
                  </a:lnTo>
                  <a:lnTo>
                    <a:pt x="296" y="1947"/>
                  </a:lnTo>
                  <a:lnTo>
                    <a:pt x="244" y="2019"/>
                  </a:lnTo>
                  <a:lnTo>
                    <a:pt x="127" y="2005"/>
                  </a:lnTo>
                  <a:lnTo>
                    <a:pt x="71" y="2046"/>
                  </a:lnTo>
                  <a:lnTo>
                    <a:pt x="32" y="2145"/>
                  </a:lnTo>
                  <a:lnTo>
                    <a:pt x="36" y="2221"/>
                  </a:lnTo>
                  <a:lnTo>
                    <a:pt x="0" y="2376"/>
                  </a:lnTo>
                  <a:lnTo>
                    <a:pt x="96" y="2494"/>
                  </a:lnTo>
                  <a:lnTo>
                    <a:pt x="124" y="2570"/>
                  </a:lnTo>
                  <a:lnTo>
                    <a:pt x="196" y="2586"/>
                  </a:lnTo>
                  <a:lnTo>
                    <a:pt x="384" y="2523"/>
                  </a:lnTo>
                  <a:lnTo>
                    <a:pt x="489" y="2515"/>
                  </a:lnTo>
                  <a:lnTo>
                    <a:pt x="553" y="2435"/>
                  </a:lnTo>
                  <a:lnTo>
                    <a:pt x="673" y="2397"/>
                  </a:lnTo>
                  <a:lnTo>
                    <a:pt x="739" y="2327"/>
                  </a:lnTo>
                  <a:lnTo>
                    <a:pt x="840" y="2327"/>
                  </a:lnTo>
                  <a:lnTo>
                    <a:pt x="853" y="2259"/>
                  </a:lnTo>
                  <a:lnTo>
                    <a:pt x="961" y="2347"/>
                  </a:lnTo>
                  <a:lnTo>
                    <a:pt x="1025" y="2271"/>
                  </a:lnTo>
                  <a:lnTo>
                    <a:pt x="1093" y="2266"/>
                  </a:lnTo>
                  <a:lnTo>
                    <a:pt x="1165" y="2351"/>
                  </a:lnTo>
                  <a:lnTo>
                    <a:pt x="1157" y="2439"/>
                  </a:lnTo>
                  <a:lnTo>
                    <a:pt x="1297" y="2389"/>
                  </a:lnTo>
                  <a:lnTo>
                    <a:pt x="1297" y="2347"/>
                  </a:lnTo>
                  <a:lnTo>
                    <a:pt x="1325" y="2300"/>
                  </a:lnTo>
                  <a:lnTo>
                    <a:pt x="1369" y="2266"/>
                  </a:lnTo>
                  <a:lnTo>
                    <a:pt x="1413" y="2262"/>
                  </a:lnTo>
                  <a:lnTo>
                    <a:pt x="1481" y="2233"/>
                  </a:lnTo>
                  <a:lnTo>
                    <a:pt x="1508" y="2292"/>
                  </a:lnTo>
                  <a:lnTo>
                    <a:pt x="1609" y="2292"/>
                  </a:lnTo>
                  <a:lnTo>
                    <a:pt x="1609" y="2362"/>
                  </a:lnTo>
                  <a:lnTo>
                    <a:pt x="1575" y="2397"/>
                  </a:lnTo>
                  <a:lnTo>
                    <a:pt x="1575" y="2432"/>
                  </a:lnTo>
                  <a:lnTo>
                    <a:pt x="1676" y="2468"/>
                  </a:lnTo>
                  <a:lnTo>
                    <a:pt x="1909" y="2537"/>
                  </a:lnTo>
                  <a:lnTo>
                    <a:pt x="1976" y="2537"/>
                  </a:lnTo>
                  <a:lnTo>
                    <a:pt x="2046" y="2440"/>
                  </a:lnTo>
                  <a:lnTo>
                    <a:pt x="2110" y="2502"/>
                  </a:lnTo>
                  <a:lnTo>
                    <a:pt x="2203" y="2413"/>
                  </a:lnTo>
                  <a:lnTo>
                    <a:pt x="2279" y="2434"/>
                  </a:lnTo>
                  <a:lnTo>
                    <a:pt x="2344" y="2502"/>
                  </a:lnTo>
                  <a:lnTo>
                    <a:pt x="2377" y="2502"/>
                  </a:lnTo>
                  <a:lnTo>
                    <a:pt x="2444" y="2468"/>
                  </a:lnTo>
                  <a:lnTo>
                    <a:pt x="2477" y="2502"/>
                  </a:lnTo>
                  <a:lnTo>
                    <a:pt x="2511" y="2502"/>
                  </a:lnTo>
                  <a:lnTo>
                    <a:pt x="2491" y="2445"/>
                  </a:lnTo>
                  <a:lnTo>
                    <a:pt x="2545" y="2468"/>
                  </a:lnTo>
                  <a:lnTo>
                    <a:pt x="2605" y="2451"/>
                  </a:lnTo>
                  <a:lnTo>
                    <a:pt x="2645" y="2468"/>
                  </a:lnTo>
                  <a:lnTo>
                    <a:pt x="2643" y="2342"/>
                  </a:lnTo>
                  <a:lnTo>
                    <a:pt x="2730" y="2277"/>
                  </a:lnTo>
                  <a:lnTo>
                    <a:pt x="2687" y="2174"/>
                  </a:lnTo>
                  <a:lnTo>
                    <a:pt x="2725" y="2103"/>
                  </a:lnTo>
                  <a:lnTo>
                    <a:pt x="2812" y="2046"/>
                  </a:lnTo>
                  <a:lnTo>
                    <a:pt x="2787" y="2006"/>
                  </a:lnTo>
                  <a:lnTo>
                    <a:pt x="2741" y="1913"/>
                  </a:lnTo>
                  <a:lnTo>
                    <a:pt x="2671" y="1907"/>
                  </a:lnTo>
                  <a:lnTo>
                    <a:pt x="2632" y="1923"/>
                  </a:lnTo>
                  <a:lnTo>
                    <a:pt x="2612" y="1871"/>
                  </a:lnTo>
                  <a:lnTo>
                    <a:pt x="2545" y="1800"/>
                  </a:lnTo>
                  <a:lnTo>
                    <a:pt x="2444" y="1765"/>
                  </a:lnTo>
                  <a:lnTo>
                    <a:pt x="2410" y="1765"/>
                  </a:lnTo>
                  <a:lnTo>
                    <a:pt x="2444" y="1695"/>
                  </a:lnTo>
                  <a:lnTo>
                    <a:pt x="2344" y="1659"/>
                  </a:lnTo>
                  <a:lnTo>
                    <a:pt x="2310" y="1590"/>
                  </a:lnTo>
                  <a:lnTo>
                    <a:pt x="2277" y="1590"/>
                  </a:lnTo>
                  <a:lnTo>
                    <a:pt x="2244" y="1554"/>
                  </a:lnTo>
                  <a:lnTo>
                    <a:pt x="2177" y="1519"/>
                  </a:lnTo>
                  <a:lnTo>
                    <a:pt x="2077" y="1414"/>
                  </a:lnTo>
                  <a:lnTo>
                    <a:pt x="2077" y="1379"/>
                  </a:lnTo>
                  <a:lnTo>
                    <a:pt x="2051" y="1331"/>
                  </a:lnTo>
                  <a:lnTo>
                    <a:pt x="2110" y="1309"/>
                  </a:lnTo>
                  <a:lnTo>
                    <a:pt x="2177" y="1238"/>
                  </a:lnTo>
                  <a:lnTo>
                    <a:pt x="2210" y="1133"/>
                  </a:lnTo>
                  <a:lnTo>
                    <a:pt x="2177" y="1063"/>
                  </a:lnTo>
                  <a:lnTo>
                    <a:pt x="2177" y="993"/>
                  </a:lnTo>
                  <a:lnTo>
                    <a:pt x="2210" y="957"/>
                  </a:lnTo>
                  <a:lnTo>
                    <a:pt x="2210" y="852"/>
                  </a:lnTo>
                  <a:lnTo>
                    <a:pt x="2244" y="712"/>
                  </a:lnTo>
                  <a:lnTo>
                    <a:pt x="2244" y="607"/>
                  </a:lnTo>
                  <a:lnTo>
                    <a:pt x="2210" y="502"/>
                  </a:lnTo>
                  <a:lnTo>
                    <a:pt x="2250" y="429"/>
                  </a:lnTo>
                  <a:lnTo>
                    <a:pt x="2214" y="374"/>
                  </a:lnTo>
                  <a:lnTo>
                    <a:pt x="2210" y="29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  <a:effectLst>
              <a:outerShdw blurRad="736600" dist="50800" dir="5400000" algn="ctr" rotWithShape="0">
                <a:srgbClr val="009AD0">
                  <a:alpha val="43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4" name="Группа 9"/>
            <p:cNvGrpSpPr/>
            <p:nvPr/>
          </p:nvGrpSpPr>
          <p:grpSpPr>
            <a:xfrm>
              <a:off x="642942" y="1866305"/>
              <a:ext cx="4053707" cy="2777141"/>
              <a:chOff x="1810253" y="-2599807"/>
              <a:chExt cx="3590515" cy="2101120"/>
            </a:xfrm>
          </p:grpSpPr>
          <p:grpSp>
            <p:nvGrpSpPr>
              <p:cNvPr id="5" name="Группа 55"/>
              <p:cNvGrpSpPr/>
              <p:nvPr/>
            </p:nvGrpSpPr>
            <p:grpSpPr>
              <a:xfrm>
                <a:off x="1810253" y="-2599807"/>
                <a:ext cx="3183213" cy="2038130"/>
                <a:chOff x="1699196" y="-2178673"/>
                <a:chExt cx="3183213" cy="2038130"/>
              </a:xfrm>
            </p:grpSpPr>
            <p:sp>
              <p:nvSpPr>
                <p:cNvPr id="35" name="Овал 34"/>
                <p:cNvSpPr/>
                <p:nvPr/>
              </p:nvSpPr>
              <p:spPr>
                <a:xfrm rot="2316609">
                  <a:off x="1699196" y="-2178673"/>
                  <a:ext cx="2988978" cy="1935894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 rot="1670232">
                  <a:off x="1901415" y="-2144922"/>
                  <a:ext cx="2605230" cy="1740692"/>
                </a:xfrm>
                <a:prstGeom prst="ellipse">
                  <a:avLst/>
                </a:prstGeom>
                <a:solidFill>
                  <a:srgbClr val="D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Овал 36"/>
                <p:cNvSpPr/>
                <p:nvPr/>
              </p:nvSpPr>
              <p:spPr>
                <a:xfrm rot="2316609">
                  <a:off x="2266728" y="-2042480"/>
                  <a:ext cx="2615681" cy="1901937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4" name="Овал 33"/>
              <p:cNvSpPr/>
              <p:nvPr/>
            </p:nvSpPr>
            <p:spPr>
              <a:xfrm rot="2316609">
                <a:off x="2511143" y="-2372970"/>
                <a:ext cx="2889625" cy="18742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305293" y="2260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9AD0"/>
                </a:solidFill>
              </a:rPr>
              <a:t>1</a:t>
            </a: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284747" y="890039"/>
            <a:ext cx="0" cy="987405"/>
          </a:xfrm>
          <a:prstGeom prst="line">
            <a:avLst/>
          </a:prstGeom>
          <a:ln w="317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357549" y="800226"/>
            <a:ext cx="8551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Приказ Федеральной службы по надзору в сфере образования и науки и Министерства просвещения Российской Федерации от 06.05.2019 №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590/219 </a:t>
            </a:r>
            <a:r>
              <a:rPr lang="ru-RU" sz="1600" dirty="0">
                <a:latin typeface="Candara" panose="020E0502030303020204" pitchFamily="34" charset="0"/>
              </a:rPr>
              <a:t>«Об утверждении Методологии и критериев оценки качества общего образования в общеобразовательных организациях на основе практики международных исследований качества подготовки обучающихся</a:t>
            </a:r>
            <a:r>
              <a:rPr lang="ru-RU" sz="1600" dirty="0" smtClean="0">
                <a:latin typeface="Candara" panose="020E0502030303020204" pitchFamily="34" charset="0"/>
              </a:rPr>
              <a:t>»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57300" y="1951509"/>
            <a:ext cx="7548592" cy="2092877"/>
          </a:xfrm>
          <a:prstGeom prst="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600" b="1" dirty="0" smtClean="0">
                <a:latin typeface="Candara" panose="020E0502030303020204" pitchFamily="34" charset="0"/>
              </a:rPr>
              <a:t>Цели исследования:</a:t>
            </a:r>
            <a:endParaRPr lang="ru-RU" sz="1600" dirty="0">
              <a:latin typeface="Candara" panose="020E0502030303020204" pitchFamily="34" charset="0"/>
            </a:endParaRPr>
          </a:p>
          <a:p>
            <a:pPr marL="228594" indent="-228594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ndara" panose="020E0502030303020204" pitchFamily="34" charset="0"/>
              </a:rPr>
              <a:t>содействие выполнению Указа Президента России от 07.05.2018 № 204 «О национальных целях и стратегических задачах развития Российской Федерации на период до 2024 года»;</a:t>
            </a:r>
            <a:endParaRPr lang="ru-RU" sz="1600" dirty="0">
              <a:latin typeface="Candara" panose="020E0502030303020204" pitchFamily="34" charset="0"/>
            </a:endParaRPr>
          </a:p>
          <a:p>
            <a:pPr marL="228594" indent="-228594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ndara" panose="020E0502030303020204" pitchFamily="34" charset="0"/>
              </a:rPr>
              <a:t>повышение эффективности управления качеством образования в Российской Федерации;</a:t>
            </a:r>
          </a:p>
          <a:p>
            <a:pPr marL="228594" indent="-228594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ndara" panose="020E0502030303020204" pitchFamily="34" charset="0"/>
              </a:rPr>
              <a:t>э</a:t>
            </a:r>
            <a:r>
              <a:rPr lang="ru-RU" sz="1600" dirty="0" smtClean="0">
                <a:latin typeface="Candara" panose="020E0502030303020204" pitchFamily="34" charset="0"/>
              </a:rPr>
              <a:t>ффективная реализация мероприятий национального проекта «Образование»</a:t>
            </a:r>
            <a:endParaRPr lang="ru-RU" sz="1600" dirty="0">
              <a:latin typeface="Candara" panose="020E0502030303020204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250053" y="1951509"/>
            <a:ext cx="7247" cy="2092877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2" descr="https://www.extremityhc.com/wp-content/uploads/2017/09/icon-target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4"/>
          <a:stretch/>
        </p:blipFill>
        <p:spPr bwMode="auto">
          <a:xfrm flipH="1">
            <a:off x="934257" y="1951509"/>
            <a:ext cx="315796" cy="61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303797" y="5111092"/>
            <a:ext cx="1990232" cy="8570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117226" tIns="58613" rIns="117226" bIns="58613">
            <a:spAutoFit/>
          </a:bodyPr>
          <a:lstStyle/>
          <a:p>
            <a:pPr algn="ctr"/>
            <a:r>
              <a:rPr lang="ru-RU" sz="1600" b="1" dirty="0" smtClean="0">
                <a:latin typeface="Candara" panose="020E0502030303020204" pitchFamily="34" charset="0"/>
              </a:rPr>
              <a:t>Модель проведения исследования</a:t>
            </a:r>
            <a:endParaRPr lang="ru-RU" sz="1600" b="1" dirty="0">
              <a:latin typeface="Candara" panose="020E0502030303020204" pitchFamily="34" charset="0"/>
            </a:endParaRPr>
          </a:p>
        </p:txBody>
      </p:sp>
      <p:pic>
        <p:nvPicPr>
          <p:cNvPr id="28" name="Рисунок 27" descr="стр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9989" y="4257676"/>
            <a:ext cx="271698" cy="2181224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981325" y="4395747"/>
            <a:ext cx="5805517" cy="193898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400" dirty="0"/>
              <a:t>у</a:t>
            </a:r>
            <a:r>
              <a:rPr lang="ru-RU" sz="1400" dirty="0" smtClean="0"/>
              <a:t>частники формируются на основе репрезентативной выборки на федеральном уровне (обязательная выверка);</a:t>
            </a:r>
          </a:p>
          <a:p>
            <a:pPr algn="just">
              <a:spcBef>
                <a:spcPts val="600"/>
              </a:spcBef>
            </a:pPr>
            <a:r>
              <a:rPr lang="ru-RU" sz="1400" dirty="0"/>
              <a:t>и</a:t>
            </a:r>
            <a:r>
              <a:rPr lang="ru-RU" sz="1400" dirty="0" smtClean="0"/>
              <a:t>сследование проводится среди учащихся в возрасте 15 лет (с 7 класса);</a:t>
            </a:r>
          </a:p>
          <a:p>
            <a:pPr algn="just">
              <a:spcBef>
                <a:spcPts val="600"/>
              </a:spcBef>
            </a:pPr>
            <a:r>
              <a:rPr lang="ru-RU" sz="1400" dirty="0"/>
              <a:t>н</a:t>
            </a:r>
            <a:r>
              <a:rPr lang="ru-RU" sz="1400" dirty="0" smtClean="0"/>
              <a:t>е более 42 учащихся от образовательной организации (если учащихся меньше, то в исследовании участвуют все);</a:t>
            </a:r>
          </a:p>
          <a:p>
            <a:pPr>
              <a:spcBef>
                <a:spcPts val="600"/>
              </a:spcBef>
            </a:pPr>
            <a:r>
              <a:rPr lang="ru-RU" sz="1400" dirty="0"/>
              <a:t>п</a:t>
            </a:r>
            <a:r>
              <a:rPr lang="ru-RU" sz="1400" dirty="0" smtClean="0"/>
              <a:t>роводится на компьютерах без подключения к интернету;</a:t>
            </a:r>
          </a:p>
          <a:p>
            <a:pPr>
              <a:spcBef>
                <a:spcPts val="600"/>
              </a:spcBef>
            </a:pPr>
            <a:r>
              <a:rPr lang="ru-RU" sz="1400" dirty="0"/>
              <a:t>п</a:t>
            </a:r>
            <a:r>
              <a:rPr lang="ru-RU" sz="1400" dirty="0" smtClean="0"/>
              <a:t>рисутствие в аудитории организатора и наблюдателя</a:t>
            </a:r>
            <a:endParaRPr lang="ru-RU" sz="1400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2744129" y="4495435"/>
            <a:ext cx="180000" cy="180000"/>
            <a:chOff x="8148973" y="4255159"/>
            <a:chExt cx="252000" cy="252000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8148973" y="4255159"/>
              <a:ext cx="252000" cy="252000"/>
              <a:chOff x="-1602769" y="-92467"/>
              <a:chExt cx="914401" cy="914400"/>
            </a:xfrm>
          </p:grpSpPr>
          <p:sp>
            <p:nvSpPr>
              <p:cNvPr id="40" name="Овал 39"/>
              <p:cNvSpPr/>
              <p:nvPr/>
            </p:nvSpPr>
            <p:spPr>
              <a:xfrm>
                <a:off x="-1602769" y="-92467"/>
                <a:ext cx="914400" cy="9144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1" name="Дуга 40"/>
              <p:cNvSpPr/>
              <p:nvPr/>
            </p:nvSpPr>
            <p:spPr>
              <a:xfrm>
                <a:off x="-1602769" y="-92467"/>
                <a:ext cx="914401" cy="914400"/>
              </a:xfrm>
              <a:prstGeom prst="arc">
                <a:avLst>
                  <a:gd name="adj1" fmla="val 16156467"/>
                  <a:gd name="adj2" fmla="val 16127121"/>
                </a:avLst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9" name="Полилиния 38"/>
            <p:cNvSpPr/>
            <p:nvPr/>
          </p:nvSpPr>
          <p:spPr>
            <a:xfrm rot="18520161">
              <a:off x="8223490" y="4325268"/>
              <a:ext cx="106153" cy="73314"/>
            </a:xfrm>
            <a:custGeom>
              <a:avLst/>
              <a:gdLst>
                <a:gd name="connsiteX0" fmla="*/ 6179 w 302741"/>
                <a:gd name="connsiteY0" fmla="*/ 0 h 216244"/>
                <a:gd name="connsiteX1" fmla="*/ 0 w 302741"/>
                <a:gd name="connsiteY1" fmla="*/ 216244 h 216244"/>
                <a:gd name="connsiteX2" fmla="*/ 302741 w 302741"/>
                <a:gd name="connsiteY2" fmla="*/ 216244 h 21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741" h="216244">
                  <a:moveTo>
                    <a:pt x="6179" y="0"/>
                  </a:moveTo>
                  <a:lnTo>
                    <a:pt x="0" y="216244"/>
                  </a:lnTo>
                  <a:lnTo>
                    <a:pt x="302741" y="216244"/>
                  </a:ln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/>
              <a:endParaRPr lang="ru-RU" sz="13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2744129" y="4990735"/>
            <a:ext cx="180000" cy="180000"/>
            <a:chOff x="8148973" y="4255159"/>
            <a:chExt cx="252000" cy="252000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8148973" y="4255159"/>
              <a:ext cx="252000" cy="252000"/>
              <a:chOff x="-1602769" y="-92467"/>
              <a:chExt cx="914401" cy="914400"/>
            </a:xfrm>
          </p:grpSpPr>
          <p:sp>
            <p:nvSpPr>
              <p:cNvPr id="45" name="Овал 44"/>
              <p:cNvSpPr/>
              <p:nvPr/>
            </p:nvSpPr>
            <p:spPr>
              <a:xfrm>
                <a:off x="-1602769" y="-92467"/>
                <a:ext cx="914400" cy="9144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6" name="Дуга 45"/>
              <p:cNvSpPr/>
              <p:nvPr/>
            </p:nvSpPr>
            <p:spPr>
              <a:xfrm>
                <a:off x="-1602769" y="-92467"/>
                <a:ext cx="914401" cy="914400"/>
              </a:xfrm>
              <a:prstGeom prst="arc">
                <a:avLst>
                  <a:gd name="adj1" fmla="val 16156467"/>
                  <a:gd name="adj2" fmla="val 16127121"/>
                </a:avLst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4" name="Полилиния 43"/>
            <p:cNvSpPr/>
            <p:nvPr/>
          </p:nvSpPr>
          <p:spPr>
            <a:xfrm rot="18520161">
              <a:off x="8223490" y="4325268"/>
              <a:ext cx="106153" cy="73314"/>
            </a:xfrm>
            <a:custGeom>
              <a:avLst/>
              <a:gdLst>
                <a:gd name="connsiteX0" fmla="*/ 6179 w 302741"/>
                <a:gd name="connsiteY0" fmla="*/ 0 h 216244"/>
                <a:gd name="connsiteX1" fmla="*/ 0 w 302741"/>
                <a:gd name="connsiteY1" fmla="*/ 216244 h 216244"/>
                <a:gd name="connsiteX2" fmla="*/ 302741 w 302741"/>
                <a:gd name="connsiteY2" fmla="*/ 216244 h 21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741" h="216244">
                  <a:moveTo>
                    <a:pt x="6179" y="0"/>
                  </a:moveTo>
                  <a:lnTo>
                    <a:pt x="0" y="216244"/>
                  </a:lnTo>
                  <a:lnTo>
                    <a:pt x="302741" y="216244"/>
                  </a:ln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/>
              <a:endParaRPr lang="ru-RU" sz="13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744129" y="5305060"/>
            <a:ext cx="180000" cy="180000"/>
            <a:chOff x="8148973" y="4255159"/>
            <a:chExt cx="252000" cy="252000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8148973" y="4255159"/>
              <a:ext cx="252000" cy="252000"/>
              <a:chOff x="-1602769" y="-92467"/>
              <a:chExt cx="914401" cy="914400"/>
            </a:xfrm>
          </p:grpSpPr>
          <p:sp>
            <p:nvSpPr>
              <p:cNvPr id="50" name="Овал 49"/>
              <p:cNvSpPr/>
              <p:nvPr/>
            </p:nvSpPr>
            <p:spPr>
              <a:xfrm>
                <a:off x="-1602769" y="-92467"/>
                <a:ext cx="914400" cy="9144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1" name="Дуга 50"/>
              <p:cNvSpPr/>
              <p:nvPr/>
            </p:nvSpPr>
            <p:spPr>
              <a:xfrm>
                <a:off x="-1602769" y="-92467"/>
                <a:ext cx="914401" cy="914400"/>
              </a:xfrm>
              <a:prstGeom prst="arc">
                <a:avLst>
                  <a:gd name="adj1" fmla="val 16156467"/>
                  <a:gd name="adj2" fmla="val 16127121"/>
                </a:avLst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9" name="Полилиния 48"/>
            <p:cNvSpPr/>
            <p:nvPr/>
          </p:nvSpPr>
          <p:spPr>
            <a:xfrm rot="18520161">
              <a:off x="8223490" y="4325268"/>
              <a:ext cx="106153" cy="73314"/>
            </a:xfrm>
            <a:custGeom>
              <a:avLst/>
              <a:gdLst>
                <a:gd name="connsiteX0" fmla="*/ 6179 w 302741"/>
                <a:gd name="connsiteY0" fmla="*/ 0 h 216244"/>
                <a:gd name="connsiteX1" fmla="*/ 0 w 302741"/>
                <a:gd name="connsiteY1" fmla="*/ 216244 h 216244"/>
                <a:gd name="connsiteX2" fmla="*/ 302741 w 302741"/>
                <a:gd name="connsiteY2" fmla="*/ 216244 h 21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741" h="216244">
                  <a:moveTo>
                    <a:pt x="6179" y="0"/>
                  </a:moveTo>
                  <a:lnTo>
                    <a:pt x="0" y="216244"/>
                  </a:lnTo>
                  <a:lnTo>
                    <a:pt x="302741" y="216244"/>
                  </a:ln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/>
              <a:endParaRPr lang="ru-RU" sz="13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2744129" y="5762260"/>
            <a:ext cx="180000" cy="180000"/>
            <a:chOff x="8148973" y="4255159"/>
            <a:chExt cx="252000" cy="252000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8148973" y="4255159"/>
              <a:ext cx="252000" cy="252000"/>
              <a:chOff x="-1602769" y="-92467"/>
              <a:chExt cx="914401" cy="914400"/>
            </a:xfrm>
          </p:grpSpPr>
          <p:sp>
            <p:nvSpPr>
              <p:cNvPr id="55" name="Овал 54"/>
              <p:cNvSpPr/>
              <p:nvPr/>
            </p:nvSpPr>
            <p:spPr>
              <a:xfrm>
                <a:off x="-1602769" y="-92467"/>
                <a:ext cx="914400" cy="9144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6" name="Дуга 55"/>
              <p:cNvSpPr/>
              <p:nvPr/>
            </p:nvSpPr>
            <p:spPr>
              <a:xfrm>
                <a:off x="-1602769" y="-92467"/>
                <a:ext cx="914401" cy="914400"/>
              </a:xfrm>
              <a:prstGeom prst="arc">
                <a:avLst>
                  <a:gd name="adj1" fmla="val 16156467"/>
                  <a:gd name="adj2" fmla="val 16127121"/>
                </a:avLst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54" name="Полилиния 53"/>
            <p:cNvSpPr/>
            <p:nvPr/>
          </p:nvSpPr>
          <p:spPr>
            <a:xfrm rot="18520161">
              <a:off x="8223490" y="4325268"/>
              <a:ext cx="106153" cy="73314"/>
            </a:xfrm>
            <a:custGeom>
              <a:avLst/>
              <a:gdLst>
                <a:gd name="connsiteX0" fmla="*/ 6179 w 302741"/>
                <a:gd name="connsiteY0" fmla="*/ 0 h 216244"/>
                <a:gd name="connsiteX1" fmla="*/ 0 w 302741"/>
                <a:gd name="connsiteY1" fmla="*/ 216244 h 216244"/>
                <a:gd name="connsiteX2" fmla="*/ 302741 w 302741"/>
                <a:gd name="connsiteY2" fmla="*/ 216244 h 21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741" h="216244">
                  <a:moveTo>
                    <a:pt x="6179" y="0"/>
                  </a:moveTo>
                  <a:lnTo>
                    <a:pt x="0" y="216244"/>
                  </a:lnTo>
                  <a:lnTo>
                    <a:pt x="302741" y="216244"/>
                  </a:ln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/>
              <a:endParaRPr lang="ru-RU" sz="13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2744129" y="6086110"/>
            <a:ext cx="180000" cy="180000"/>
            <a:chOff x="8148973" y="4255159"/>
            <a:chExt cx="252000" cy="252000"/>
          </a:xfrm>
        </p:grpSpPr>
        <p:grpSp>
          <p:nvGrpSpPr>
            <p:cNvPr id="58" name="Группа 57"/>
            <p:cNvGrpSpPr/>
            <p:nvPr/>
          </p:nvGrpSpPr>
          <p:grpSpPr>
            <a:xfrm>
              <a:off x="8148973" y="4255159"/>
              <a:ext cx="252000" cy="252000"/>
              <a:chOff x="-1602769" y="-92467"/>
              <a:chExt cx="914401" cy="914400"/>
            </a:xfrm>
          </p:grpSpPr>
          <p:sp>
            <p:nvSpPr>
              <p:cNvPr id="60" name="Овал 59"/>
              <p:cNvSpPr/>
              <p:nvPr/>
            </p:nvSpPr>
            <p:spPr>
              <a:xfrm>
                <a:off x="-1602769" y="-92467"/>
                <a:ext cx="914400" cy="9144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1" name="Дуга 60"/>
              <p:cNvSpPr/>
              <p:nvPr/>
            </p:nvSpPr>
            <p:spPr>
              <a:xfrm>
                <a:off x="-1602769" y="-92467"/>
                <a:ext cx="914401" cy="914400"/>
              </a:xfrm>
              <a:prstGeom prst="arc">
                <a:avLst>
                  <a:gd name="adj1" fmla="val 16156467"/>
                  <a:gd name="adj2" fmla="val 16127121"/>
                </a:avLst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40"/>
                <a:endParaRPr lang="ru-RU" sz="13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59" name="Полилиния 58"/>
            <p:cNvSpPr/>
            <p:nvPr/>
          </p:nvSpPr>
          <p:spPr>
            <a:xfrm rot="18520161">
              <a:off x="8223490" y="4325268"/>
              <a:ext cx="106153" cy="73314"/>
            </a:xfrm>
            <a:custGeom>
              <a:avLst/>
              <a:gdLst>
                <a:gd name="connsiteX0" fmla="*/ 6179 w 302741"/>
                <a:gd name="connsiteY0" fmla="*/ 0 h 216244"/>
                <a:gd name="connsiteX1" fmla="*/ 0 w 302741"/>
                <a:gd name="connsiteY1" fmla="*/ 216244 h 216244"/>
                <a:gd name="connsiteX2" fmla="*/ 302741 w 302741"/>
                <a:gd name="connsiteY2" fmla="*/ 216244 h 21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741" h="216244">
                  <a:moveTo>
                    <a:pt x="6179" y="0"/>
                  </a:moveTo>
                  <a:lnTo>
                    <a:pt x="0" y="216244"/>
                  </a:lnTo>
                  <a:lnTo>
                    <a:pt x="302741" y="216244"/>
                  </a:ln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40"/>
              <a:endParaRPr lang="ru-RU" sz="1300">
                <a:solidFill>
                  <a:prstClr val="white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4462415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778483"/>
          </a:xfrm>
          <a:prstGeom prst="rect">
            <a:avLst/>
          </a:prstGeom>
          <a:solidFill>
            <a:srgbClr val="009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6"/>
          <p:cNvGrpSpPr/>
          <p:nvPr/>
        </p:nvGrpSpPr>
        <p:grpSpPr>
          <a:xfrm>
            <a:off x="0" y="0"/>
            <a:ext cx="1000100" cy="778483"/>
            <a:chOff x="0" y="0"/>
            <a:chExt cx="714348" cy="64291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571472" cy="642918"/>
            </a:xfrm>
            <a:prstGeom prst="rect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321451" y="250021"/>
              <a:ext cx="642918" cy="142876"/>
            </a:xfrm>
            <a:prstGeom prst="triangle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42976" y="70597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Методология и критерии оценки качества общего образования в образовательных организациях </a:t>
            </a:r>
            <a:r>
              <a:rPr lang="ru-RU" b="1" dirty="0" smtClean="0">
                <a:solidFill>
                  <a:schemeClr val="bg1"/>
                </a:solidFill>
              </a:rPr>
              <a:t>по модели </a:t>
            </a:r>
            <a:r>
              <a:rPr lang="en-US" b="1" dirty="0" smtClean="0">
                <a:solidFill>
                  <a:schemeClr val="bg1"/>
                </a:solidFill>
              </a:rPr>
              <a:t>PISA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17"/>
          <p:cNvGrpSpPr/>
          <p:nvPr/>
        </p:nvGrpSpPr>
        <p:grpSpPr>
          <a:xfrm>
            <a:off x="71438" y="104752"/>
            <a:ext cx="714348" cy="571504"/>
            <a:chOff x="642942" y="1214422"/>
            <a:chExt cx="5286380" cy="4143404"/>
          </a:xfrm>
        </p:grpSpPr>
        <p:sp>
          <p:nvSpPr>
            <p:cNvPr id="31" name="Freeform 79"/>
            <p:cNvSpPr>
              <a:spLocks/>
            </p:cNvSpPr>
            <p:nvPr/>
          </p:nvSpPr>
          <p:spPr bwMode="auto">
            <a:xfrm>
              <a:off x="1571636" y="1214422"/>
              <a:ext cx="4357686" cy="4143404"/>
            </a:xfrm>
            <a:custGeom>
              <a:avLst/>
              <a:gdLst>
                <a:gd name="T0" fmla="*/ 2054 w 2812"/>
                <a:gd name="T1" fmla="*/ 218 h 2586"/>
                <a:gd name="T2" fmla="*/ 1918 w 2812"/>
                <a:gd name="T3" fmla="*/ 16 h 2586"/>
                <a:gd name="T4" fmla="*/ 1665 w 2812"/>
                <a:gd name="T5" fmla="*/ 97 h 2586"/>
                <a:gd name="T6" fmla="*/ 1508 w 2812"/>
                <a:gd name="T7" fmla="*/ 255 h 2586"/>
                <a:gd name="T8" fmla="*/ 1372 w 2812"/>
                <a:gd name="T9" fmla="*/ 326 h 2586"/>
                <a:gd name="T10" fmla="*/ 1153 w 2812"/>
                <a:gd name="T11" fmla="*/ 0 h 2586"/>
                <a:gd name="T12" fmla="*/ 865 w 2812"/>
                <a:gd name="T13" fmla="*/ 206 h 2586"/>
                <a:gd name="T14" fmla="*/ 757 w 2812"/>
                <a:gd name="T15" fmla="*/ 420 h 2586"/>
                <a:gd name="T16" fmla="*/ 785 w 2812"/>
                <a:gd name="T17" fmla="*/ 669 h 2586"/>
                <a:gd name="T18" fmla="*/ 816 w 2812"/>
                <a:gd name="T19" fmla="*/ 790 h 2586"/>
                <a:gd name="T20" fmla="*/ 673 w 2812"/>
                <a:gd name="T21" fmla="*/ 887 h 2586"/>
                <a:gd name="T22" fmla="*/ 528 w 2812"/>
                <a:gd name="T23" fmla="*/ 866 h 2586"/>
                <a:gd name="T24" fmla="*/ 120 w 2812"/>
                <a:gd name="T25" fmla="*/ 975 h 2586"/>
                <a:gd name="T26" fmla="*/ 84 w 2812"/>
                <a:gd name="T27" fmla="*/ 1135 h 2586"/>
                <a:gd name="T28" fmla="*/ 88 w 2812"/>
                <a:gd name="T29" fmla="*/ 1434 h 2586"/>
                <a:gd name="T30" fmla="*/ 80 w 2812"/>
                <a:gd name="T31" fmla="*/ 1547 h 2586"/>
                <a:gd name="T32" fmla="*/ 204 w 2812"/>
                <a:gd name="T33" fmla="*/ 1673 h 2586"/>
                <a:gd name="T34" fmla="*/ 244 w 2812"/>
                <a:gd name="T35" fmla="*/ 2019 h 2586"/>
                <a:gd name="T36" fmla="*/ 32 w 2812"/>
                <a:gd name="T37" fmla="*/ 2145 h 2586"/>
                <a:gd name="T38" fmla="*/ 96 w 2812"/>
                <a:gd name="T39" fmla="*/ 2494 h 2586"/>
                <a:gd name="T40" fmla="*/ 384 w 2812"/>
                <a:gd name="T41" fmla="*/ 2523 h 2586"/>
                <a:gd name="T42" fmla="*/ 673 w 2812"/>
                <a:gd name="T43" fmla="*/ 2397 h 2586"/>
                <a:gd name="T44" fmla="*/ 853 w 2812"/>
                <a:gd name="T45" fmla="*/ 2259 h 2586"/>
                <a:gd name="T46" fmla="*/ 1093 w 2812"/>
                <a:gd name="T47" fmla="*/ 2266 h 2586"/>
                <a:gd name="T48" fmla="*/ 1297 w 2812"/>
                <a:gd name="T49" fmla="*/ 2389 h 2586"/>
                <a:gd name="T50" fmla="*/ 1369 w 2812"/>
                <a:gd name="T51" fmla="*/ 2266 h 2586"/>
                <a:gd name="T52" fmla="*/ 1508 w 2812"/>
                <a:gd name="T53" fmla="*/ 2292 h 2586"/>
                <a:gd name="T54" fmla="*/ 1575 w 2812"/>
                <a:gd name="T55" fmla="*/ 2397 h 2586"/>
                <a:gd name="T56" fmla="*/ 1909 w 2812"/>
                <a:gd name="T57" fmla="*/ 2537 h 2586"/>
                <a:gd name="T58" fmla="*/ 2110 w 2812"/>
                <a:gd name="T59" fmla="*/ 2502 h 2586"/>
                <a:gd name="T60" fmla="*/ 2344 w 2812"/>
                <a:gd name="T61" fmla="*/ 2502 h 2586"/>
                <a:gd name="T62" fmla="*/ 2477 w 2812"/>
                <a:gd name="T63" fmla="*/ 2502 h 2586"/>
                <a:gd name="T64" fmla="*/ 2545 w 2812"/>
                <a:gd name="T65" fmla="*/ 2468 h 2586"/>
                <a:gd name="T66" fmla="*/ 2643 w 2812"/>
                <a:gd name="T67" fmla="*/ 2342 h 2586"/>
                <a:gd name="T68" fmla="*/ 2725 w 2812"/>
                <a:gd name="T69" fmla="*/ 2103 h 2586"/>
                <a:gd name="T70" fmla="*/ 2741 w 2812"/>
                <a:gd name="T71" fmla="*/ 1913 h 2586"/>
                <a:gd name="T72" fmla="*/ 2612 w 2812"/>
                <a:gd name="T73" fmla="*/ 1871 h 2586"/>
                <a:gd name="T74" fmla="*/ 2410 w 2812"/>
                <a:gd name="T75" fmla="*/ 1765 h 2586"/>
                <a:gd name="T76" fmla="*/ 2310 w 2812"/>
                <a:gd name="T77" fmla="*/ 1590 h 2586"/>
                <a:gd name="T78" fmla="*/ 2177 w 2812"/>
                <a:gd name="T79" fmla="*/ 1519 h 2586"/>
                <a:gd name="T80" fmla="*/ 2051 w 2812"/>
                <a:gd name="T81" fmla="*/ 1331 h 2586"/>
                <a:gd name="T82" fmla="*/ 2210 w 2812"/>
                <a:gd name="T83" fmla="*/ 1133 h 2586"/>
                <a:gd name="T84" fmla="*/ 2210 w 2812"/>
                <a:gd name="T85" fmla="*/ 957 h 2586"/>
                <a:gd name="T86" fmla="*/ 2244 w 2812"/>
                <a:gd name="T87" fmla="*/ 607 h 2586"/>
                <a:gd name="T88" fmla="*/ 2214 w 2812"/>
                <a:gd name="T89" fmla="*/ 374 h 25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812"/>
                <a:gd name="T136" fmla="*/ 0 h 2586"/>
                <a:gd name="T137" fmla="*/ 2812 w 2812"/>
                <a:gd name="T138" fmla="*/ 2586 h 25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812" h="2586">
                  <a:moveTo>
                    <a:pt x="2210" y="290"/>
                  </a:moveTo>
                  <a:lnTo>
                    <a:pt x="2110" y="273"/>
                  </a:lnTo>
                  <a:lnTo>
                    <a:pt x="2054" y="218"/>
                  </a:lnTo>
                  <a:lnTo>
                    <a:pt x="2022" y="139"/>
                  </a:lnTo>
                  <a:lnTo>
                    <a:pt x="2022" y="118"/>
                  </a:lnTo>
                  <a:lnTo>
                    <a:pt x="1918" y="16"/>
                  </a:lnTo>
                  <a:lnTo>
                    <a:pt x="1886" y="46"/>
                  </a:lnTo>
                  <a:lnTo>
                    <a:pt x="1858" y="29"/>
                  </a:lnTo>
                  <a:lnTo>
                    <a:pt x="1665" y="97"/>
                  </a:lnTo>
                  <a:lnTo>
                    <a:pt x="1629" y="218"/>
                  </a:lnTo>
                  <a:lnTo>
                    <a:pt x="1542" y="290"/>
                  </a:lnTo>
                  <a:lnTo>
                    <a:pt x="1508" y="255"/>
                  </a:lnTo>
                  <a:lnTo>
                    <a:pt x="1475" y="290"/>
                  </a:lnTo>
                  <a:lnTo>
                    <a:pt x="1475" y="321"/>
                  </a:lnTo>
                  <a:lnTo>
                    <a:pt x="1372" y="326"/>
                  </a:lnTo>
                  <a:lnTo>
                    <a:pt x="1308" y="221"/>
                  </a:lnTo>
                  <a:lnTo>
                    <a:pt x="1241" y="10"/>
                  </a:lnTo>
                  <a:lnTo>
                    <a:pt x="1153" y="0"/>
                  </a:lnTo>
                  <a:lnTo>
                    <a:pt x="1105" y="42"/>
                  </a:lnTo>
                  <a:lnTo>
                    <a:pt x="905" y="97"/>
                  </a:lnTo>
                  <a:lnTo>
                    <a:pt x="865" y="206"/>
                  </a:lnTo>
                  <a:lnTo>
                    <a:pt x="959" y="337"/>
                  </a:lnTo>
                  <a:lnTo>
                    <a:pt x="821" y="341"/>
                  </a:lnTo>
                  <a:lnTo>
                    <a:pt x="757" y="420"/>
                  </a:lnTo>
                  <a:lnTo>
                    <a:pt x="765" y="517"/>
                  </a:lnTo>
                  <a:lnTo>
                    <a:pt x="850" y="592"/>
                  </a:lnTo>
                  <a:lnTo>
                    <a:pt x="785" y="669"/>
                  </a:lnTo>
                  <a:lnTo>
                    <a:pt x="840" y="676"/>
                  </a:lnTo>
                  <a:lnTo>
                    <a:pt x="849" y="757"/>
                  </a:lnTo>
                  <a:lnTo>
                    <a:pt x="816" y="790"/>
                  </a:lnTo>
                  <a:lnTo>
                    <a:pt x="813" y="841"/>
                  </a:lnTo>
                  <a:lnTo>
                    <a:pt x="744" y="883"/>
                  </a:lnTo>
                  <a:lnTo>
                    <a:pt x="673" y="887"/>
                  </a:lnTo>
                  <a:lnTo>
                    <a:pt x="622" y="898"/>
                  </a:lnTo>
                  <a:lnTo>
                    <a:pt x="602" y="965"/>
                  </a:lnTo>
                  <a:lnTo>
                    <a:pt x="528" y="866"/>
                  </a:lnTo>
                  <a:lnTo>
                    <a:pt x="405" y="803"/>
                  </a:lnTo>
                  <a:lnTo>
                    <a:pt x="208" y="811"/>
                  </a:lnTo>
                  <a:lnTo>
                    <a:pt x="120" y="975"/>
                  </a:lnTo>
                  <a:lnTo>
                    <a:pt x="148" y="1026"/>
                  </a:lnTo>
                  <a:lnTo>
                    <a:pt x="96" y="1072"/>
                  </a:lnTo>
                  <a:lnTo>
                    <a:pt x="84" y="1135"/>
                  </a:lnTo>
                  <a:lnTo>
                    <a:pt x="172" y="1181"/>
                  </a:lnTo>
                  <a:lnTo>
                    <a:pt x="96" y="1338"/>
                  </a:lnTo>
                  <a:lnTo>
                    <a:pt x="88" y="1434"/>
                  </a:lnTo>
                  <a:lnTo>
                    <a:pt x="20" y="1468"/>
                  </a:lnTo>
                  <a:lnTo>
                    <a:pt x="16" y="1518"/>
                  </a:lnTo>
                  <a:lnTo>
                    <a:pt x="80" y="1547"/>
                  </a:lnTo>
                  <a:lnTo>
                    <a:pt x="100" y="1594"/>
                  </a:lnTo>
                  <a:lnTo>
                    <a:pt x="48" y="1644"/>
                  </a:lnTo>
                  <a:lnTo>
                    <a:pt x="204" y="1673"/>
                  </a:lnTo>
                  <a:lnTo>
                    <a:pt x="164" y="1728"/>
                  </a:lnTo>
                  <a:lnTo>
                    <a:pt x="296" y="1947"/>
                  </a:lnTo>
                  <a:lnTo>
                    <a:pt x="244" y="2019"/>
                  </a:lnTo>
                  <a:lnTo>
                    <a:pt x="127" y="2005"/>
                  </a:lnTo>
                  <a:lnTo>
                    <a:pt x="71" y="2046"/>
                  </a:lnTo>
                  <a:lnTo>
                    <a:pt x="32" y="2145"/>
                  </a:lnTo>
                  <a:lnTo>
                    <a:pt x="36" y="2221"/>
                  </a:lnTo>
                  <a:lnTo>
                    <a:pt x="0" y="2376"/>
                  </a:lnTo>
                  <a:lnTo>
                    <a:pt x="96" y="2494"/>
                  </a:lnTo>
                  <a:lnTo>
                    <a:pt x="124" y="2570"/>
                  </a:lnTo>
                  <a:lnTo>
                    <a:pt x="196" y="2586"/>
                  </a:lnTo>
                  <a:lnTo>
                    <a:pt x="384" y="2523"/>
                  </a:lnTo>
                  <a:lnTo>
                    <a:pt x="489" y="2515"/>
                  </a:lnTo>
                  <a:lnTo>
                    <a:pt x="553" y="2435"/>
                  </a:lnTo>
                  <a:lnTo>
                    <a:pt x="673" y="2397"/>
                  </a:lnTo>
                  <a:lnTo>
                    <a:pt x="739" y="2327"/>
                  </a:lnTo>
                  <a:lnTo>
                    <a:pt x="840" y="2327"/>
                  </a:lnTo>
                  <a:lnTo>
                    <a:pt x="853" y="2259"/>
                  </a:lnTo>
                  <a:lnTo>
                    <a:pt x="961" y="2347"/>
                  </a:lnTo>
                  <a:lnTo>
                    <a:pt x="1025" y="2271"/>
                  </a:lnTo>
                  <a:lnTo>
                    <a:pt x="1093" y="2266"/>
                  </a:lnTo>
                  <a:lnTo>
                    <a:pt x="1165" y="2351"/>
                  </a:lnTo>
                  <a:lnTo>
                    <a:pt x="1157" y="2439"/>
                  </a:lnTo>
                  <a:lnTo>
                    <a:pt x="1297" y="2389"/>
                  </a:lnTo>
                  <a:lnTo>
                    <a:pt x="1297" y="2347"/>
                  </a:lnTo>
                  <a:lnTo>
                    <a:pt x="1325" y="2300"/>
                  </a:lnTo>
                  <a:lnTo>
                    <a:pt x="1369" y="2266"/>
                  </a:lnTo>
                  <a:lnTo>
                    <a:pt x="1413" y="2262"/>
                  </a:lnTo>
                  <a:lnTo>
                    <a:pt x="1481" y="2233"/>
                  </a:lnTo>
                  <a:lnTo>
                    <a:pt x="1508" y="2292"/>
                  </a:lnTo>
                  <a:lnTo>
                    <a:pt x="1609" y="2292"/>
                  </a:lnTo>
                  <a:lnTo>
                    <a:pt x="1609" y="2362"/>
                  </a:lnTo>
                  <a:lnTo>
                    <a:pt x="1575" y="2397"/>
                  </a:lnTo>
                  <a:lnTo>
                    <a:pt x="1575" y="2432"/>
                  </a:lnTo>
                  <a:lnTo>
                    <a:pt x="1676" y="2468"/>
                  </a:lnTo>
                  <a:lnTo>
                    <a:pt x="1909" y="2537"/>
                  </a:lnTo>
                  <a:lnTo>
                    <a:pt x="1976" y="2537"/>
                  </a:lnTo>
                  <a:lnTo>
                    <a:pt x="2046" y="2440"/>
                  </a:lnTo>
                  <a:lnTo>
                    <a:pt x="2110" y="2502"/>
                  </a:lnTo>
                  <a:lnTo>
                    <a:pt x="2203" y="2413"/>
                  </a:lnTo>
                  <a:lnTo>
                    <a:pt x="2279" y="2434"/>
                  </a:lnTo>
                  <a:lnTo>
                    <a:pt x="2344" y="2502"/>
                  </a:lnTo>
                  <a:lnTo>
                    <a:pt x="2377" y="2502"/>
                  </a:lnTo>
                  <a:lnTo>
                    <a:pt x="2444" y="2468"/>
                  </a:lnTo>
                  <a:lnTo>
                    <a:pt x="2477" y="2502"/>
                  </a:lnTo>
                  <a:lnTo>
                    <a:pt x="2511" y="2502"/>
                  </a:lnTo>
                  <a:lnTo>
                    <a:pt x="2491" y="2445"/>
                  </a:lnTo>
                  <a:lnTo>
                    <a:pt x="2545" y="2468"/>
                  </a:lnTo>
                  <a:lnTo>
                    <a:pt x="2605" y="2451"/>
                  </a:lnTo>
                  <a:lnTo>
                    <a:pt x="2645" y="2468"/>
                  </a:lnTo>
                  <a:lnTo>
                    <a:pt x="2643" y="2342"/>
                  </a:lnTo>
                  <a:lnTo>
                    <a:pt x="2730" y="2277"/>
                  </a:lnTo>
                  <a:lnTo>
                    <a:pt x="2687" y="2174"/>
                  </a:lnTo>
                  <a:lnTo>
                    <a:pt x="2725" y="2103"/>
                  </a:lnTo>
                  <a:lnTo>
                    <a:pt x="2812" y="2046"/>
                  </a:lnTo>
                  <a:lnTo>
                    <a:pt x="2787" y="2006"/>
                  </a:lnTo>
                  <a:lnTo>
                    <a:pt x="2741" y="1913"/>
                  </a:lnTo>
                  <a:lnTo>
                    <a:pt x="2671" y="1907"/>
                  </a:lnTo>
                  <a:lnTo>
                    <a:pt x="2632" y="1923"/>
                  </a:lnTo>
                  <a:lnTo>
                    <a:pt x="2612" y="1871"/>
                  </a:lnTo>
                  <a:lnTo>
                    <a:pt x="2545" y="1800"/>
                  </a:lnTo>
                  <a:lnTo>
                    <a:pt x="2444" y="1765"/>
                  </a:lnTo>
                  <a:lnTo>
                    <a:pt x="2410" y="1765"/>
                  </a:lnTo>
                  <a:lnTo>
                    <a:pt x="2444" y="1695"/>
                  </a:lnTo>
                  <a:lnTo>
                    <a:pt x="2344" y="1659"/>
                  </a:lnTo>
                  <a:lnTo>
                    <a:pt x="2310" y="1590"/>
                  </a:lnTo>
                  <a:lnTo>
                    <a:pt x="2277" y="1590"/>
                  </a:lnTo>
                  <a:lnTo>
                    <a:pt x="2244" y="1554"/>
                  </a:lnTo>
                  <a:lnTo>
                    <a:pt x="2177" y="1519"/>
                  </a:lnTo>
                  <a:lnTo>
                    <a:pt x="2077" y="1414"/>
                  </a:lnTo>
                  <a:lnTo>
                    <a:pt x="2077" y="1379"/>
                  </a:lnTo>
                  <a:lnTo>
                    <a:pt x="2051" y="1331"/>
                  </a:lnTo>
                  <a:lnTo>
                    <a:pt x="2110" y="1309"/>
                  </a:lnTo>
                  <a:lnTo>
                    <a:pt x="2177" y="1238"/>
                  </a:lnTo>
                  <a:lnTo>
                    <a:pt x="2210" y="1133"/>
                  </a:lnTo>
                  <a:lnTo>
                    <a:pt x="2177" y="1063"/>
                  </a:lnTo>
                  <a:lnTo>
                    <a:pt x="2177" y="993"/>
                  </a:lnTo>
                  <a:lnTo>
                    <a:pt x="2210" y="957"/>
                  </a:lnTo>
                  <a:lnTo>
                    <a:pt x="2210" y="852"/>
                  </a:lnTo>
                  <a:lnTo>
                    <a:pt x="2244" y="712"/>
                  </a:lnTo>
                  <a:lnTo>
                    <a:pt x="2244" y="607"/>
                  </a:lnTo>
                  <a:lnTo>
                    <a:pt x="2210" y="502"/>
                  </a:lnTo>
                  <a:lnTo>
                    <a:pt x="2250" y="429"/>
                  </a:lnTo>
                  <a:lnTo>
                    <a:pt x="2214" y="374"/>
                  </a:lnTo>
                  <a:lnTo>
                    <a:pt x="2210" y="29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  <a:effectLst>
              <a:outerShdw blurRad="736600" dist="50800" dir="5400000" algn="ctr" rotWithShape="0">
                <a:srgbClr val="009AD0">
                  <a:alpha val="43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4" name="Группа 9"/>
            <p:cNvGrpSpPr/>
            <p:nvPr/>
          </p:nvGrpSpPr>
          <p:grpSpPr>
            <a:xfrm>
              <a:off x="642942" y="1866305"/>
              <a:ext cx="4053707" cy="2777141"/>
              <a:chOff x="1810253" y="-2599807"/>
              <a:chExt cx="3590515" cy="2101120"/>
            </a:xfrm>
          </p:grpSpPr>
          <p:grpSp>
            <p:nvGrpSpPr>
              <p:cNvPr id="5" name="Группа 55"/>
              <p:cNvGrpSpPr/>
              <p:nvPr/>
            </p:nvGrpSpPr>
            <p:grpSpPr>
              <a:xfrm>
                <a:off x="1810253" y="-2599807"/>
                <a:ext cx="3183213" cy="2038130"/>
                <a:chOff x="1699196" y="-2178673"/>
                <a:chExt cx="3183213" cy="2038130"/>
              </a:xfrm>
            </p:grpSpPr>
            <p:sp>
              <p:nvSpPr>
                <p:cNvPr id="35" name="Овал 34"/>
                <p:cNvSpPr/>
                <p:nvPr/>
              </p:nvSpPr>
              <p:spPr>
                <a:xfrm rot="2316609">
                  <a:off x="1699196" y="-2178673"/>
                  <a:ext cx="2988978" cy="1935894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 rot="1670232">
                  <a:off x="1901415" y="-2144922"/>
                  <a:ext cx="2605230" cy="1740692"/>
                </a:xfrm>
                <a:prstGeom prst="ellipse">
                  <a:avLst/>
                </a:prstGeom>
                <a:solidFill>
                  <a:srgbClr val="D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Овал 36"/>
                <p:cNvSpPr/>
                <p:nvPr/>
              </p:nvSpPr>
              <p:spPr>
                <a:xfrm rot="2316609">
                  <a:off x="2266728" y="-2042480"/>
                  <a:ext cx="2615681" cy="1901937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4" name="Овал 33"/>
              <p:cNvSpPr/>
              <p:nvPr/>
            </p:nvSpPr>
            <p:spPr>
              <a:xfrm rot="2316609">
                <a:off x="2511143" y="-2372970"/>
                <a:ext cx="2889625" cy="18742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305293" y="2260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9AD0"/>
                </a:solidFill>
              </a:rPr>
              <a:t>2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919274" y="1071918"/>
            <a:ext cx="3964809" cy="626091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  <a:latin typeface="Candara" panose="020E0502030303020204" pitchFamily="34" charset="0"/>
              </a:rPr>
              <a:t>Оценка по модели международного сопоставительного исследования </a:t>
            </a:r>
            <a:r>
              <a:rPr lang="en-US" sz="1600" dirty="0" smtClean="0">
                <a:solidFill>
                  <a:schemeClr val="tx1"/>
                </a:solidFill>
                <a:latin typeface="Candara" panose="020E0502030303020204" pitchFamily="34" charset="0"/>
              </a:rPr>
              <a:t>PISA</a:t>
            </a:r>
            <a:endParaRPr lang="ru-RU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919273" y="1929168"/>
            <a:ext cx="3964809" cy="626091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  <a:latin typeface="Candara" panose="020E0502030303020204" pitchFamily="34" charset="0"/>
              </a:rPr>
              <a:t>Проведение социологических исследований</a:t>
            </a:r>
            <a:endParaRPr lang="ru-RU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919272" y="2891193"/>
            <a:ext cx="3964809" cy="826116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  <a:latin typeface="Candara" panose="020E0502030303020204" pitchFamily="34" charset="0"/>
              </a:rPr>
              <a:t>Обучающие мероприятия по организации, проведению исследования, а также интерпретации результатов </a:t>
            </a:r>
            <a:endParaRPr lang="ru-RU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5" name="Левая фигурная скобка 64"/>
          <p:cNvSpPr/>
          <p:nvPr/>
        </p:nvSpPr>
        <p:spPr>
          <a:xfrm>
            <a:off x="1286775" y="1384963"/>
            <a:ext cx="595728" cy="1946215"/>
          </a:xfrm>
          <a:prstGeom prst="leftBrace">
            <a:avLst>
              <a:gd name="adj1" fmla="val 0"/>
              <a:gd name="adj2" fmla="val 50000"/>
            </a:avLst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 flipH="1">
            <a:off x="1602360" y="2350343"/>
            <a:ext cx="297864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280886" y="1095374"/>
            <a:ext cx="975405" cy="25743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vert270" wrap="square" lIns="117226" tIns="58613" rIns="117226" bIns="58613">
            <a:spAutoFit/>
          </a:bodyPr>
          <a:lstStyle/>
          <a:p>
            <a:pPr algn="ctr"/>
            <a:r>
              <a:rPr lang="ru-RU" sz="1600" b="1" dirty="0" smtClean="0">
                <a:latin typeface="Candara" panose="020E0502030303020204" pitchFamily="34" charset="0"/>
              </a:rPr>
              <a:t>Организационные направления проведения исследования</a:t>
            </a:r>
            <a:endParaRPr lang="ru-RU" sz="1600" b="1" dirty="0">
              <a:latin typeface="Candara" panose="020E0502030303020204" pitchFamily="34" charset="0"/>
            </a:endParaRPr>
          </a:p>
        </p:txBody>
      </p:sp>
      <p:pic>
        <p:nvPicPr>
          <p:cNvPr id="68" name="Рисунок 67" descr="СЕРЕДИНКА.png"/>
          <p:cNvPicPr>
            <a:picLocks noChangeAspect="1"/>
          </p:cNvPicPr>
          <p:nvPr/>
        </p:nvPicPr>
        <p:blipFill rotWithShape="1">
          <a:blip r:embed="rId2" cstate="print"/>
          <a:srcRect t="19733" b="31247"/>
          <a:stretch/>
        </p:blipFill>
        <p:spPr>
          <a:xfrm>
            <a:off x="6118115" y="933450"/>
            <a:ext cx="263985" cy="793134"/>
          </a:xfrm>
          <a:prstGeom prst="rect">
            <a:avLst/>
          </a:prstGeom>
        </p:spPr>
      </p:pic>
      <p:sp>
        <p:nvSpPr>
          <p:cNvPr id="69" name="Прямоугольник 68"/>
          <p:cNvSpPr/>
          <p:nvPr/>
        </p:nvSpPr>
        <p:spPr>
          <a:xfrm>
            <a:off x="6484596" y="826827"/>
            <a:ext cx="2516529" cy="292388"/>
          </a:xfrm>
          <a:prstGeom prst="rect">
            <a:avLst/>
          </a:prstGeom>
          <a:ln>
            <a:solidFill>
              <a:srgbClr val="92D05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+mn-lt"/>
              </a:rPr>
              <a:t>читательская грамотность</a:t>
            </a:r>
            <a:endParaRPr lang="ru-RU" sz="1300" dirty="0">
              <a:latin typeface="+mn-lt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484596" y="1162105"/>
            <a:ext cx="2516529" cy="292388"/>
          </a:xfrm>
          <a:prstGeom prst="rect">
            <a:avLst/>
          </a:prstGeom>
          <a:ln>
            <a:solidFill>
              <a:srgbClr val="92D05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1300" dirty="0" smtClean="0"/>
              <a:t>математическая</a:t>
            </a:r>
            <a:r>
              <a:rPr lang="ru-RU" sz="1300" dirty="0" smtClean="0">
                <a:latin typeface="+mn-lt"/>
              </a:rPr>
              <a:t> грамотность</a:t>
            </a:r>
            <a:endParaRPr lang="ru-RU" sz="1300" dirty="0">
              <a:latin typeface="+mn-lt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484596" y="1507236"/>
            <a:ext cx="2516529" cy="292388"/>
          </a:xfrm>
          <a:prstGeom prst="rect">
            <a:avLst/>
          </a:prstGeom>
          <a:ln>
            <a:solidFill>
              <a:srgbClr val="92D05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1300" dirty="0"/>
              <a:t>е</a:t>
            </a:r>
            <a:r>
              <a:rPr lang="ru-RU" sz="1300" dirty="0" smtClean="0">
                <a:latin typeface="+mn-lt"/>
              </a:rPr>
              <a:t>стественнонаучная грамотность</a:t>
            </a:r>
            <a:endParaRPr lang="ru-RU" sz="1300" dirty="0">
              <a:latin typeface="+mn-lt"/>
            </a:endParaRPr>
          </a:p>
        </p:txBody>
      </p:sp>
      <p:pic>
        <p:nvPicPr>
          <p:cNvPr id="72" name="Рисунок 71" descr="СЕРЕДИНКА.png"/>
          <p:cNvPicPr>
            <a:picLocks noChangeAspect="1"/>
          </p:cNvPicPr>
          <p:nvPr/>
        </p:nvPicPr>
        <p:blipFill rotWithShape="1">
          <a:blip r:embed="rId2" cstate="print"/>
          <a:srcRect t="19733" b="31247"/>
          <a:stretch/>
        </p:blipFill>
        <p:spPr>
          <a:xfrm>
            <a:off x="6111654" y="1946937"/>
            <a:ext cx="263985" cy="608322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6484596" y="1933958"/>
            <a:ext cx="2516529" cy="692497"/>
          </a:xfrm>
          <a:prstGeom prst="rect">
            <a:avLst/>
          </a:prstGeom>
          <a:ln>
            <a:solidFill>
              <a:srgbClr val="0000FF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1300" dirty="0"/>
              <a:t>у</a:t>
            </a:r>
            <a:r>
              <a:rPr lang="ru-RU" sz="1300" dirty="0" smtClean="0">
                <a:latin typeface="+mn-lt"/>
              </a:rPr>
              <a:t>чащиеся, родители, педагогические работники, руководители</a:t>
            </a:r>
            <a:endParaRPr lang="ru-RU" sz="1300" dirty="0">
              <a:latin typeface="+mn-lt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484595" y="2744999"/>
            <a:ext cx="2516529" cy="292388"/>
          </a:xfrm>
          <a:prstGeom prst="rect">
            <a:avLst/>
          </a:prstGeom>
          <a:ln>
            <a:solidFill>
              <a:srgbClr val="C0000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+mn-lt"/>
              </a:rPr>
              <a:t>вебинары, ВКС</a:t>
            </a:r>
            <a:endParaRPr lang="ru-RU" sz="1300" dirty="0">
              <a:latin typeface="+mn-lt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484596" y="3155553"/>
            <a:ext cx="2516529" cy="292388"/>
          </a:xfrm>
          <a:prstGeom prst="rect">
            <a:avLst/>
          </a:prstGeom>
          <a:ln>
            <a:solidFill>
              <a:srgbClr val="C0000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1300" dirty="0"/>
              <a:t>о</a:t>
            </a:r>
            <a:r>
              <a:rPr lang="ru-RU" sz="1300" dirty="0" smtClean="0"/>
              <a:t>чные совещания и семинары</a:t>
            </a:r>
            <a:endParaRPr lang="ru-RU" sz="1300" dirty="0">
              <a:latin typeface="+mn-lt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6484596" y="3571115"/>
            <a:ext cx="2516529" cy="292388"/>
          </a:xfrm>
          <a:prstGeom prst="rect">
            <a:avLst/>
          </a:prstGeom>
          <a:ln>
            <a:solidFill>
              <a:srgbClr val="C0000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ru-RU" sz="1300" dirty="0"/>
              <a:t>м</a:t>
            </a:r>
            <a:r>
              <a:rPr lang="ru-RU" sz="1300" dirty="0" smtClean="0">
                <a:latin typeface="+mn-lt"/>
              </a:rPr>
              <a:t>етодические рекомендации</a:t>
            </a:r>
            <a:endParaRPr lang="ru-RU" sz="1300" dirty="0">
              <a:latin typeface="+mn-lt"/>
            </a:endParaRPr>
          </a:p>
        </p:txBody>
      </p:sp>
      <p:pic>
        <p:nvPicPr>
          <p:cNvPr id="77" name="Рисунок 76" descr="СЕРЕДИНКА.png"/>
          <p:cNvPicPr>
            <a:picLocks noChangeAspect="1"/>
          </p:cNvPicPr>
          <p:nvPr/>
        </p:nvPicPr>
        <p:blipFill rotWithShape="1">
          <a:blip r:embed="rId2" cstate="print"/>
          <a:srcRect t="19733" b="31247"/>
          <a:stretch/>
        </p:blipFill>
        <p:spPr>
          <a:xfrm>
            <a:off x="6102128" y="2828320"/>
            <a:ext cx="263985" cy="1006607"/>
          </a:xfrm>
          <a:prstGeom prst="rect">
            <a:avLst/>
          </a:prstGeom>
        </p:spPr>
      </p:pic>
      <p:sp>
        <p:nvSpPr>
          <p:cNvPr id="78" name="Прямоугольник 77"/>
          <p:cNvSpPr/>
          <p:nvPr/>
        </p:nvSpPr>
        <p:spPr>
          <a:xfrm>
            <a:off x="280886" y="4314786"/>
            <a:ext cx="8695831" cy="22574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2157063" y="4460770"/>
            <a:ext cx="4943475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Инструментарий исследования</a:t>
            </a:r>
            <a:endParaRPr lang="ru-RU" sz="1600" dirty="0">
              <a:latin typeface="Candara" panose="020E0502030303020204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456137" y="4917970"/>
            <a:ext cx="344554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Учащиеся</a:t>
            </a:r>
            <a:endParaRPr lang="ru-RU" sz="1400" dirty="0">
              <a:latin typeface="Candara" panose="020E0502030303020204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456136" y="5314931"/>
            <a:ext cx="344554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Администрация образовательной организации</a:t>
            </a:r>
            <a:endParaRPr lang="ru-RU" sz="1400" dirty="0">
              <a:latin typeface="Candara" panose="020E0502030303020204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5218637" y="4917970"/>
            <a:ext cx="344554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тест (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USB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), анкета (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USB)</a:t>
            </a:r>
            <a:endParaRPr lang="ru-RU" sz="1400" dirty="0">
              <a:latin typeface="Candara" panose="020E0502030303020204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5218637" y="5384552"/>
            <a:ext cx="344554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latin typeface="Candara" panose="020E0502030303020204" pitchFamily="34" charset="0"/>
              </a:rPr>
              <a:t>о</a:t>
            </a:r>
            <a:r>
              <a:rPr lang="ru-RU" sz="1400" dirty="0" smtClean="0">
                <a:latin typeface="Candara" panose="020E0502030303020204" pitchFamily="34" charset="0"/>
              </a:rPr>
              <a:t>нлайн-анкета</a:t>
            </a:r>
            <a:endParaRPr lang="ru-RU" sz="1400" dirty="0">
              <a:latin typeface="Candara" panose="020E0502030303020204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65661" y="6010256"/>
            <a:ext cx="344554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smtClean="0">
                <a:latin typeface="Candara" panose="020E0502030303020204" pitchFamily="34" charset="0"/>
              </a:rPr>
              <a:t>Социологические исследования</a:t>
            </a:r>
            <a:endParaRPr lang="ru-RU" sz="1400" dirty="0">
              <a:latin typeface="Candara" panose="020E050203030302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223407" y="5844729"/>
            <a:ext cx="344554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smtClean="0">
                <a:latin typeface="Candara" panose="020E0502030303020204" pitchFamily="34" charset="0"/>
              </a:rPr>
              <a:t>интервью</a:t>
            </a:r>
            <a:r>
              <a:rPr lang="ru-RU" sz="1400" dirty="0" smtClean="0">
                <a:latin typeface="Candara" panose="020E0502030303020204" pitchFamily="34" charset="0"/>
              </a:rPr>
              <a:t>, </a:t>
            </a:r>
            <a:r>
              <a:rPr lang="ru-RU" sz="1400" dirty="0" smtClean="0">
                <a:latin typeface="Candara" panose="020E0502030303020204" pitchFamily="34" charset="0"/>
              </a:rPr>
              <a:t>онлайн-анкета,</a:t>
            </a:r>
          </a:p>
          <a:p>
            <a:pPr algn="ctr">
              <a:defRPr/>
            </a:pPr>
            <a:r>
              <a:rPr lang="ru-RU" sz="1400" dirty="0" smtClean="0">
                <a:latin typeface="Candara" panose="020E0502030303020204" pitchFamily="34" charset="0"/>
              </a:rPr>
              <a:t>бумажная </a:t>
            </a:r>
            <a:r>
              <a:rPr lang="ru-RU" sz="1400" dirty="0" smtClean="0">
                <a:latin typeface="Candara" panose="020E0502030303020204" pitchFamily="34" charset="0"/>
              </a:rPr>
              <a:t>анкета</a:t>
            </a:r>
            <a:endParaRPr lang="ru-RU" sz="1400" dirty="0">
              <a:latin typeface="Candara" panose="020E0502030303020204" pitchFamily="34" charset="0"/>
            </a:endParaRPr>
          </a:p>
        </p:txBody>
      </p:sp>
      <p:pic>
        <p:nvPicPr>
          <p:cNvPr id="88" name="Рисунок 87" descr="СЕРЕДИНКА.png"/>
          <p:cNvPicPr>
            <a:picLocks noChangeAspect="1"/>
          </p:cNvPicPr>
          <p:nvPr/>
        </p:nvPicPr>
        <p:blipFill rotWithShape="1">
          <a:blip r:embed="rId2" cstate="print"/>
          <a:srcRect t="19733" b="31247"/>
          <a:stretch/>
        </p:blipFill>
        <p:spPr>
          <a:xfrm>
            <a:off x="4368229" y="4918363"/>
            <a:ext cx="403796" cy="139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35058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778483"/>
          </a:xfrm>
          <a:prstGeom prst="rect">
            <a:avLst/>
          </a:prstGeom>
          <a:solidFill>
            <a:srgbClr val="009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6"/>
          <p:cNvGrpSpPr/>
          <p:nvPr/>
        </p:nvGrpSpPr>
        <p:grpSpPr>
          <a:xfrm>
            <a:off x="0" y="0"/>
            <a:ext cx="1000100" cy="778483"/>
            <a:chOff x="0" y="0"/>
            <a:chExt cx="714348" cy="64291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571472" cy="642918"/>
            </a:xfrm>
            <a:prstGeom prst="rect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321451" y="250021"/>
              <a:ext cx="642918" cy="142876"/>
            </a:xfrm>
            <a:prstGeom prst="triangle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42976" y="70597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План-график проведения мероприятий по оценке качества общего образования в образовательных организациях по модели </a:t>
            </a:r>
            <a:r>
              <a:rPr lang="en-US" b="1" dirty="0" smtClean="0">
                <a:solidFill>
                  <a:schemeClr val="bg1"/>
                </a:solidFill>
              </a:rPr>
              <a:t>PISA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17"/>
          <p:cNvGrpSpPr/>
          <p:nvPr/>
        </p:nvGrpSpPr>
        <p:grpSpPr>
          <a:xfrm>
            <a:off x="71438" y="104752"/>
            <a:ext cx="714348" cy="571504"/>
            <a:chOff x="642942" y="1214422"/>
            <a:chExt cx="5286380" cy="4143404"/>
          </a:xfrm>
        </p:grpSpPr>
        <p:sp>
          <p:nvSpPr>
            <p:cNvPr id="31" name="Freeform 79"/>
            <p:cNvSpPr>
              <a:spLocks/>
            </p:cNvSpPr>
            <p:nvPr/>
          </p:nvSpPr>
          <p:spPr bwMode="auto">
            <a:xfrm>
              <a:off x="1571636" y="1214422"/>
              <a:ext cx="4357686" cy="4143404"/>
            </a:xfrm>
            <a:custGeom>
              <a:avLst/>
              <a:gdLst>
                <a:gd name="T0" fmla="*/ 2054 w 2812"/>
                <a:gd name="T1" fmla="*/ 218 h 2586"/>
                <a:gd name="T2" fmla="*/ 1918 w 2812"/>
                <a:gd name="T3" fmla="*/ 16 h 2586"/>
                <a:gd name="T4" fmla="*/ 1665 w 2812"/>
                <a:gd name="T5" fmla="*/ 97 h 2586"/>
                <a:gd name="T6" fmla="*/ 1508 w 2812"/>
                <a:gd name="T7" fmla="*/ 255 h 2586"/>
                <a:gd name="T8" fmla="*/ 1372 w 2812"/>
                <a:gd name="T9" fmla="*/ 326 h 2586"/>
                <a:gd name="T10" fmla="*/ 1153 w 2812"/>
                <a:gd name="T11" fmla="*/ 0 h 2586"/>
                <a:gd name="T12" fmla="*/ 865 w 2812"/>
                <a:gd name="T13" fmla="*/ 206 h 2586"/>
                <a:gd name="T14" fmla="*/ 757 w 2812"/>
                <a:gd name="T15" fmla="*/ 420 h 2586"/>
                <a:gd name="T16" fmla="*/ 785 w 2812"/>
                <a:gd name="T17" fmla="*/ 669 h 2586"/>
                <a:gd name="T18" fmla="*/ 816 w 2812"/>
                <a:gd name="T19" fmla="*/ 790 h 2586"/>
                <a:gd name="T20" fmla="*/ 673 w 2812"/>
                <a:gd name="T21" fmla="*/ 887 h 2586"/>
                <a:gd name="T22" fmla="*/ 528 w 2812"/>
                <a:gd name="T23" fmla="*/ 866 h 2586"/>
                <a:gd name="T24" fmla="*/ 120 w 2812"/>
                <a:gd name="T25" fmla="*/ 975 h 2586"/>
                <a:gd name="T26" fmla="*/ 84 w 2812"/>
                <a:gd name="T27" fmla="*/ 1135 h 2586"/>
                <a:gd name="T28" fmla="*/ 88 w 2812"/>
                <a:gd name="T29" fmla="*/ 1434 h 2586"/>
                <a:gd name="T30" fmla="*/ 80 w 2812"/>
                <a:gd name="T31" fmla="*/ 1547 h 2586"/>
                <a:gd name="T32" fmla="*/ 204 w 2812"/>
                <a:gd name="T33" fmla="*/ 1673 h 2586"/>
                <a:gd name="T34" fmla="*/ 244 w 2812"/>
                <a:gd name="T35" fmla="*/ 2019 h 2586"/>
                <a:gd name="T36" fmla="*/ 32 w 2812"/>
                <a:gd name="T37" fmla="*/ 2145 h 2586"/>
                <a:gd name="T38" fmla="*/ 96 w 2812"/>
                <a:gd name="T39" fmla="*/ 2494 h 2586"/>
                <a:gd name="T40" fmla="*/ 384 w 2812"/>
                <a:gd name="T41" fmla="*/ 2523 h 2586"/>
                <a:gd name="T42" fmla="*/ 673 w 2812"/>
                <a:gd name="T43" fmla="*/ 2397 h 2586"/>
                <a:gd name="T44" fmla="*/ 853 w 2812"/>
                <a:gd name="T45" fmla="*/ 2259 h 2586"/>
                <a:gd name="T46" fmla="*/ 1093 w 2812"/>
                <a:gd name="T47" fmla="*/ 2266 h 2586"/>
                <a:gd name="T48" fmla="*/ 1297 w 2812"/>
                <a:gd name="T49" fmla="*/ 2389 h 2586"/>
                <a:gd name="T50" fmla="*/ 1369 w 2812"/>
                <a:gd name="T51" fmla="*/ 2266 h 2586"/>
                <a:gd name="T52" fmla="*/ 1508 w 2812"/>
                <a:gd name="T53" fmla="*/ 2292 h 2586"/>
                <a:gd name="T54" fmla="*/ 1575 w 2812"/>
                <a:gd name="T55" fmla="*/ 2397 h 2586"/>
                <a:gd name="T56" fmla="*/ 1909 w 2812"/>
                <a:gd name="T57" fmla="*/ 2537 h 2586"/>
                <a:gd name="T58" fmla="*/ 2110 w 2812"/>
                <a:gd name="T59" fmla="*/ 2502 h 2586"/>
                <a:gd name="T60" fmla="*/ 2344 w 2812"/>
                <a:gd name="T61" fmla="*/ 2502 h 2586"/>
                <a:gd name="T62" fmla="*/ 2477 w 2812"/>
                <a:gd name="T63" fmla="*/ 2502 h 2586"/>
                <a:gd name="T64" fmla="*/ 2545 w 2812"/>
                <a:gd name="T65" fmla="*/ 2468 h 2586"/>
                <a:gd name="T66" fmla="*/ 2643 w 2812"/>
                <a:gd name="T67" fmla="*/ 2342 h 2586"/>
                <a:gd name="T68" fmla="*/ 2725 w 2812"/>
                <a:gd name="T69" fmla="*/ 2103 h 2586"/>
                <a:gd name="T70" fmla="*/ 2741 w 2812"/>
                <a:gd name="T71" fmla="*/ 1913 h 2586"/>
                <a:gd name="T72" fmla="*/ 2612 w 2812"/>
                <a:gd name="T73" fmla="*/ 1871 h 2586"/>
                <a:gd name="T74" fmla="*/ 2410 w 2812"/>
                <a:gd name="T75" fmla="*/ 1765 h 2586"/>
                <a:gd name="T76" fmla="*/ 2310 w 2812"/>
                <a:gd name="T77" fmla="*/ 1590 h 2586"/>
                <a:gd name="T78" fmla="*/ 2177 w 2812"/>
                <a:gd name="T79" fmla="*/ 1519 h 2586"/>
                <a:gd name="T80" fmla="*/ 2051 w 2812"/>
                <a:gd name="T81" fmla="*/ 1331 h 2586"/>
                <a:gd name="T82" fmla="*/ 2210 w 2812"/>
                <a:gd name="T83" fmla="*/ 1133 h 2586"/>
                <a:gd name="T84" fmla="*/ 2210 w 2812"/>
                <a:gd name="T85" fmla="*/ 957 h 2586"/>
                <a:gd name="T86" fmla="*/ 2244 w 2812"/>
                <a:gd name="T87" fmla="*/ 607 h 2586"/>
                <a:gd name="T88" fmla="*/ 2214 w 2812"/>
                <a:gd name="T89" fmla="*/ 374 h 25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812"/>
                <a:gd name="T136" fmla="*/ 0 h 2586"/>
                <a:gd name="T137" fmla="*/ 2812 w 2812"/>
                <a:gd name="T138" fmla="*/ 2586 h 25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812" h="2586">
                  <a:moveTo>
                    <a:pt x="2210" y="290"/>
                  </a:moveTo>
                  <a:lnTo>
                    <a:pt x="2110" y="273"/>
                  </a:lnTo>
                  <a:lnTo>
                    <a:pt x="2054" y="218"/>
                  </a:lnTo>
                  <a:lnTo>
                    <a:pt x="2022" y="139"/>
                  </a:lnTo>
                  <a:lnTo>
                    <a:pt x="2022" y="118"/>
                  </a:lnTo>
                  <a:lnTo>
                    <a:pt x="1918" y="16"/>
                  </a:lnTo>
                  <a:lnTo>
                    <a:pt x="1886" y="46"/>
                  </a:lnTo>
                  <a:lnTo>
                    <a:pt x="1858" y="29"/>
                  </a:lnTo>
                  <a:lnTo>
                    <a:pt x="1665" y="97"/>
                  </a:lnTo>
                  <a:lnTo>
                    <a:pt x="1629" y="218"/>
                  </a:lnTo>
                  <a:lnTo>
                    <a:pt x="1542" y="290"/>
                  </a:lnTo>
                  <a:lnTo>
                    <a:pt x="1508" y="255"/>
                  </a:lnTo>
                  <a:lnTo>
                    <a:pt x="1475" y="290"/>
                  </a:lnTo>
                  <a:lnTo>
                    <a:pt x="1475" y="321"/>
                  </a:lnTo>
                  <a:lnTo>
                    <a:pt x="1372" y="326"/>
                  </a:lnTo>
                  <a:lnTo>
                    <a:pt x="1308" y="221"/>
                  </a:lnTo>
                  <a:lnTo>
                    <a:pt x="1241" y="10"/>
                  </a:lnTo>
                  <a:lnTo>
                    <a:pt x="1153" y="0"/>
                  </a:lnTo>
                  <a:lnTo>
                    <a:pt x="1105" y="42"/>
                  </a:lnTo>
                  <a:lnTo>
                    <a:pt x="905" y="97"/>
                  </a:lnTo>
                  <a:lnTo>
                    <a:pt x="865" y="206"/>
                  </a:lnTo>
                  <a:lnTo>
                    <a:pt x="959" y="337"/>
                  </a:lnTo>
                  <a:lnTo>
                    <a:pt x="821" y="341"/>
                  </a:lnTo>
                  <a:lnTo>
                    <a:pt x="757" y="420"/>
                  </a:lnTo>
                  <a:lnTo>
                    <a:pt x="765" y="517"/>
                  </a:lnTo>
                  <a:lnTo>
                    <a:pt x="850" y="592"/>
                  </a:lnTo>
                  <a:lnTo>
                    <a:pt x="785" y="669"/>
                  </a:lnTo>
                  <a:lnTo>
                    <a:pt x="840" y="676"/>
                  </a:lnTo>
                  <a:lnTo>
                    <a:pt x="849" y="757"/>
                  </a:lnTo>
                  <a:lnTo>
                    <a:pt x="816" y="790"/>
                  </a:lnTo>
                  <a:lnTo>
                    <a:pt x="813" y="841"/>
                  </a:lnTo>
                  <a:lnTo>
                    <a:pt x="744" y="883"/>
                  </a:lnTo>
                  <a:lnTo>
                    <a:pt x="673" y="887"/>
                  </a:lnTo>
                  <a:lnTo>
                    <a:pt x="622" y="898"/>
                  </a:lnTo>
                  <a:lnTo>
                    <a:pt x="602" y="965"/>
                  </a:lnTo>
                  <a:lnTo>
                    <a:pt x="528" y="866"/>
                  </a:lnTo>
                  <a:lnTo>
                    <a:pt x="405" y="803"/>
                  </a:lnTo>
                  <a:lnTo>
                    <a:pt x="208" y="811"/>
                  </a:lnTo>
                  <a:lnTo>
                    <a:pt x="120" y="975"/>
                  </a:lnTo>
                  <a:lnTo>
                    <a:pt x="148" y="1026"/>
                  </a:lnTo>
                  <a:lnTo>
                    <a:pt x="96" y="1072"/>
                  </a:lnTo>
                  <a:lnTo>
                    <a:pt x="84" y="1135"/>
                  </a:lnTo>
                  <a:lnTo>
                    <a:pt x="172" y="1181"/>
                  </a:lnTo>
                  <a:lnTo>
                    <a:pt x="96" y="1338"/>
                  </a:lnTo>
                  <a:lnTo>
                    <a:pt x="88" y="1434"/>
                  </a:lnTo>
                  <a:lnTo>
                    <a:pt x="20" y="1468"/>
                  </a:lnTo>
                  <a:lnTo>
                    <a:pt x="16" y="1518"/>
                  </a:lnTo>
                  <a:lnTo>
                    <a:pt x="80" y="1547"/>
                  </a:lnTo>
                  <a:lnTo>
                    <a:pt x="100" y="1594"/>
                  </a:lnTo>
                  <a:lnTo>
                    <a:pt x="48" y="1644"/>
                  </a:lnTo>
                  <a:lnTo>
                    <a:pt x="204" y="1673"/>
                  </a:lnTo>
                  <a:lnTo>
                    <a:pt x="164" y="1728"/>
                  </a:lnTo>
                  <a:lnTo>
                    <a:pt x="296" y="1947"/>
                  </a:lnTo>
                  <a:lnTo>
                    <a:pt x="244" y="2019"/>
                  </a:lnTo>
                  <a:lnTo>
                    <a:pt x="127" y="2005"/>
                  </a:lnTo>
                  <a:lnTo>
                    <a:pt x="71" y="2046"/>
                  </a:lnTo>
                  <a:lnTo>
                    <a:pt x="32" y="2145"/>
                  </a:lnTo>
                  <a:lnTo>
                    <a:pt x="36" y="2221"/>
                  </a:lnTo>
                  <a:lnTo>
                    <a:pt x="0" y="2376"/>
                  </a:lnTo>
                  <a:lnTo>
                    <a:pt x="96" y="2494"/>
                  </a:lnTo>
                  <a:lnTo>
                    <a:pt x="124" y="2570"/>
                  </a:lnTo>
                  <a:lnTo>
                    <a:pt x="196" y="2586"/>
                  </a:lnTo>
                  <a:lnTo>
                    <a:pt x="384" y="2523"/>
                  </a:lnTo>
                  <a:lnTo>
                    <a:pt x="489" y="2515"/>
                  </a:lnTo>
                  <a:lnTo>
                    <a:pt x="553" y="2435"/>
                  </a:lnTo>
                  <a:lnTo>
                    <a:pt x="673" y="2397"/>
                  </a:lnTo>
                  <a:lnTo>
                    <a:pt x="739" y="2327"/>
                  </a:lnTo>
                  <a:lnTo>
                    <a:pt x="840" y="2327"/>
                  </a:lnTo>
                  <a:lnTo>
                    <a:pt x="853" y="2259"/>
                  </a:lnTo>
                  <a:lnTo>
                    <a:pt x="961" y="2347"/>
                  </a:lnTo>
                  <a:lnTo>
                    <a:pt x="1025" y="2271"/>
                  </a:lnTo>
                  <a:lnTo>
                    <a:pt x="1093" y="2266"/>
                  </a:lnTo>
                  <a:lnTo>
                    <a:pt x="1165" y="2351"/>
                  </a:lnTo>
                  <a:lnTo>
                    <a:pt x="1157" y="2439"/>
                  </a:lnTo>
                  <a:lnTo>
                    <a:pt x="1297" y="2389"/>
                  </a:lnTo>
                  <a:lnTo>
                    <a:pt x="1297" y="2347"/>
                  </a:lnTo>
                  <a:lnTo>
                    <a:pt x="1325" y="2300"/>
                  </a:lnTo>
                  <a:lnTo>
                    <a:pt x="1369" y="2266"/>
                  </a:lnTo>
                  <a:lnTo>
                    <a:pt x="1413" y="2262"/>
                  </a:lnTo>
                  <a:lnTo>
                    <a:pt x="1481" y="2233"/>
                  </a:lnTo>
                  <a:lnTo>
                    <a:pt x="1508" y="2292"/>
                  </a:lnTo>
                  <a:lnTo>
                    <a:pt x="1609" y="2292"/>
                  </a:lnTo>
                  <a:lnTo>
                    <a:pt x="1609" y="2362"/>
                  </a:lnTo>
                  <a:lnTo>
                    <a:pt x="1575" y="2397"/>
                  </a:lnTo>
                  <a:lnTo>
                    <a:pt x="1575" y="2432"/>
                  </a:lnTo>
                  <a:lnTo>
                    <a:pt x="1676" y="2468"/>
                  </a:lnTo>
                  <a:lnTo>
                    <a:pt x="1909" y="2537"/>
                  </a:lnTo>
                  <a:lnTo>
                    <a:pt x="1976" y="2537"/>
                  </a:lnTo>
                  <a:lnTo>
                    <a:pt x="2046" y="2440"/>
                  </a:lnTo>
                  <a:lnTo>
                    <a:pt x="2110" y="2502"/>
                  </a:lnTo>
                  <a:lnTo>
                    <a:pt x="2203" y="2413"/>
                  </a:lnTo>
                  <a:lnTo>
                    <a:pt x="2279" y="2434"/>
                  </a:lnTo>
                  <a:lnTo>
                    <a:pt x="2344" y="2502"/>
                  </a:lnTo>
                  <a:lnTo>
                    <a:pt x="2377" y="2502"/>
                  </a:lnTo>
                  <a:lnTo>
                    <a:pt x="2444" y="2468"/>
                  </a:lnTo>
                  <a:lnTo>
                    <a:pt x="2477" y="2502"/>
                  </a:lnTo>
                  <a:lnTo>
                    <a:pt x="2511" y="2502"/>
                  </a:lnTo>
                  <a:lnTo>
                    <a:pt x="2491" y="2445"/>
                  </a:lnTo>
                  <a:lnTo>
                    <a:pt x="2545" y="2468"/>
                  </a:lnTo>
                  <a:lnTo>
                    <a:pt x="2605" y="2451"/>
                  </a:lnTo>
                  <a:lnTo>
                    <a:pt x="2645" y="2468"/>
                  </a:lnTo>
                  <a:lnTo>
                    <a:pt x="2643" y="2342"/>
                  </a:lnTo>
                  <a:lnTo>
                    <a:pt x="2730" y="2277"/>
                  </a:lnTo>
                  <a:lnTo>
                    <a:pt x="2687" y="2174"/>
                  </a:lnTo>
                  <a:lnTo>
                    <a:pt x="2725" y="2103"/>
                  </a:lnTo>
                  <a:lnTo>
                    <a:pt x="2812" y="2046"/>
                  </a:lnTo>
                  <a:lnTo>
                    <a:pt x="2787" y="2006"/>
                  </a:lnTo>
                  <a:lnTo>
                    <a:pt x="2741" y="1913"/>
                  </a:lnTo>
                  <a:lnTo>
                    <a:pt x="2671" y="1907"/>
                  </a:lnTo>
                  <a:lnTo>
                    <a:pt x="2632" y="1923"/>
                  </a:lnTo>
                  <a:lnTo>
                    <a:pt x="2612" y="1871"/>
                  </a:lnTo>
                  <a:lnTo>
                    <a:pt x="2545" y="1800"/>
                  </a:lnTo>
                  <a:lnTo>
                    <a:pt x="2444" y="1765"/>
                  </a:lnTo>
                  <a:lnTo>
                    <a:pt x="2410" y="1765"/>
                  </a:lnTo>
                  <a:lnTo>
                    <a:pt x="2444" y="1695"/>
                  </a:lnTo>
                  <a:lnTo>
                    <a:pt x="2344" y="1659"/>
                  </a:lnTo>
                  <a:lnTo>
                    <a:pt x="2310" y="1590"/>
                  </a:lnTo>
                  <a:lnTo>
                    <a:pt x="2277" y="1590"/>
                  </a:lnTo>
                  <a:lnTo>
                    <a:pt x="2244" y="1554"/>
                  </a:lnTo>
                  <a:lnTo>
                    <a:pt x="2177" y="1519"/>
                  </a:lnTo>
                  <a:lnTo>
                    <a:pt x="2077" y="1414"/>
                  </a:lnTo>
                  <a:lnTo>
                    <a:pt x="2077" y="1379"/>
                  </a:lnTo>
                  <a:lnTo>
                    <a:pt x="2051" y="1331"/>
                  </a:lnTo>
                  <a:lnTo>
                    <a:pt x="2110" y="1309"/>
                  </a:lnTo>
                  <a:lnTo>
                    <a:pt x="2177" y="1238"/>
                  </a:lnTo>
                  <a:lnTo>
                    <a:pt x="2210" y="1133"/>
                  </a:lnTo>
                  <a:lnTo>
                    <a:pt x="2177" y="1063"/>
                  </a:lnTo>
                  <a:lnTo>
                    <a:pt x="2177" y="993"/>
                  </a:lnTo>
                  <a:lnTo>
                    <a:pt x="2210" y="957"/>
                  </a:lnTo>
                  <a:lnTo>
                    <a:pt x="2210" y="852"/>
                  </a:lnTo>
                  <a:lnTo>
                    <a:pt x="2244" y="712"/>
                  </a:lnTo>
                  <a:lnTo>
                    <a:pt x="2244" y="607"/>
                  </a:lnTo>
                  <a:lnTo>
                    <a:pt x="2210" y="502"/>
                  </a:lnTo>
                  <a:lnTo>
                    <a:pt x="2250" y="429"/>
                  </a:lnTo>
                  <a:lnTo>
                    <a:pt x="2214" y="374"/>
                  </a:lnTo>
                  <a:lnTo>
                    <a:pt x="2210" y="29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  <a:effectLst>
              <a:outerShdw blurRad="736600" dist="50800" dir="5400000" algn="ctr" rotWithShape="0">
                <a:srgbClr val="009AD0">
                  <a:alpha val="43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4" name="Группа 9"/>
            <p:cNvGrpSpPr/>
            <p:nvPr/>
          </p:nvGrpSpPr>
          <p:grpSpPr>
            <a:xfrm>
              <a:off x="642942" y="1866305"/>
              <a:ext cx="4053707" cy="2777141"/>
              <a:chOff x="1810253" y="-2599807"/>
              <a:chExt cx="3590515" cy="2101120"/>
            </a:xfrm>
          </p:grpSpPr>
          <p:grpSp>
            <p:nvGrpSpPr>
              <p:cNvPr id="5" name="Группа 55"/>
              <p:cNvGrpSpPr/>
              <p:nvPr/>
            </p:nvGrpSpPr>
            <p:grpSpPr>
              <a:xfrm>
                <a:off x="1810253" y="-2599807"/>
                <a:ext cx="3183213" cy="2038130"/>
                <a:chOff x="1699196" y="-2178673"/>
                <a:chExt cx="3183213" cy="2038130"/>
              </a:xfrm>
            </p:grpSpPr>
            <p:sp>
              <p:nvSpPr>
                <p:cNvPr id="35" name="Овал 34"/>
                <p:cNvSpPr/>
                <p:nvPr/>
              </p:nvSpPr>
              <p:spPr>
                <a:xfrm rot="2316609">
                  <a:off x="1699196" y="-2178673"/>
                  <a:ext cx="2988978" cy="1935894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 rot="1670232">
                  <a:off x="1901415" y="-2144922"/>
                  <a:ext cx="2605230" cy="1740692"/>
                </a:xfrm>
                <a:prstGeom prst="ellipse">
                  <a:avLst/>
                </a:prstGeom>
                <a:solidFill>
                  <a:srgbClr val="D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Овал 36"/>
                <p:cNvSpPr/>
                <p:nvPr/>
              </p:nvSpPr>
              <p:spPr>
                <a:xfrm rot="2316609">
                  <a:off x="2266728" y="-2042480"/>
                  <a:ext cx="2615681" cy="1901937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4" name="Овал 33"/>
              <p:cNvSpPr/>
              <p:nvPr/>
            </p:nvSpPr>
            <p:spPr>
              <a:xfrm rot="2316609">
                <a:off x="2511143" y="-2372970"/>
                <a:ext cx="2889625" cy="18742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305293" y="2260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9AD0"/>
                </a:solidFill>
              </a:rPr>
              <a:t>3</a:t>
            </a:r>
          </a:p>
        </p:txBody>
      </p: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255665"/>
              </p:ext>
            </p:extLst>
          </p:nvPr>
        </p:nvGraphicFramePr>
        <p:xfrm>
          <a:off x="196932" y="982361"/>
          <a:ext cx="8718468" cy="5657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04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391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№  п/п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Мероприятие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Сроки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Назначение муниципальных координаторов исследования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до 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сентября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Получение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списка образовательных организаций, отобранных для региональной оценки по модели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PISA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16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сентября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Назначение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школьных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координаторов и школьных технических специалистах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в образовательных организациях, отобранных для региональной оценки по модели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PISA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16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– 20 сентября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Предоставление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списочного состава учащихся образовательных организациях, отобранных для проведения региональной оценки по модели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PISA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16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– 20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сентября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Предоставление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информации о готовности образовательных организаций к проведению региональной оценки по модели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PISA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в компьютерном формате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16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сентября – 10 октября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Составление графика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проведение региональной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оценки по модели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PISA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1 – 10 октября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Назначение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 организаторов в аудитории в образовательных организациях, отобранных для региональной оценки по модели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PISA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1 – 10 октября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Формирование состава наблюдателей и их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распределение по образовательным организациям, отобранным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для региональной оценки по модели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PISA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1 – 10 октября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Проведение информационных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вебинаров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 для школьных координаторов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7 – 18 октября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Проведение региональной оценки по модели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PISA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21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октября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– 15 ноября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11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Обеспечение сбора материалов региональной оценки по модели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PISA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и их направление федеральному координатору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до 20 ноября 2019 года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004452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778483"/>
          </a:xfrm>
          <a:prstGeom prst="rect">
            <a:avLst/>
          </a:prstGeom>
          <a:solidFill>
            <a:srgbClr val="009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6"/>
          <p:cNvGrpSpPr/>
          <p:nvPr/>
        </p:nvGrpSpPr>
        <p:grpSpPr>
          <a:xfrm>
            <a:off x="0" y="0"/>
            <a:ext cx="1000100" cy="778483"/>
            <a:chOff x="0" y="0"/>
            <a:chExt cx="714348" cy="64291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571472" cy="642918"/>
            </a:xfrm>
            <a:prstGeom prst="rect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321451" y="250021"/>
              <a:ext cx="642918" cy="142876"/>
            </a:xfrm>
            <a:prstGeom prst="triangle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95374" y="70597"/>
            <a:ext cx="7691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Кадровое обеспечение </a:t>
            </a:r>
            <a:r>
              <a:rPr lang="ru-RU" b="1" dirty="0" smtClean="0">
                <a:solidFill>
                  <a:schemeClr val="bg1"/>
                </a:solidFill>
              </a:rPr>
              <a:t>проведения мероприятий по оценке качества общего образования в образовательных организациях по модели </a:t>
            </a:r>
            <a:r>
              <a:rPr lang="en-US" b="1" dirty="0" smtClean="0">
                <a:solidFill>
                  <a:schemeClr val="bg1"/>
                </a:solidFill>
              </a:rPr>
              <a:t>PISA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17"/>
          <p:cNvGrpSpPr/>
          <p:nvPr/>
        </p:nvGrpSpPr>
        <p:grpSpPr>
          <a:xfrm>
            <a:off x="71438" y="104752"/>
            <a:ext cx="714348" cy="571504"/>
            <a:chOff x="642942" y="1214422"/>
            <a:chExt cx="5286380" cy="4143404"/>
          </a:xfrm>
        </p:grpSpPr>
        <p:sp>
          <p:nvSpPr>
            <p:cNvPr id="31" name="Freeform 79"/>
            <p:cNvSpPr>
              <a:spLocks/>
            </p:cNvSpPr>
            <p:nvPr/>
          </p:nvSpPr>
          <p:spPr bwMode="auto">
            <a:xfrm>
              <a:off x="1571636" y="1214422"/>
              <a:ext cx="4357686" cy="4143404"/>
            </a:xfrm>
            <a:custGeom>
              <a:avLst/>
              <a:gdLst>
                <a:gd name="T0" fmla="*/ 2054 w 2812"/>
                <a:gd name="T1" fmla="*/ 218 h 2586"/>
                <a:gd name="T2" fmla="*/ 1918 w 2812"/>
                <a:gd name="T3" fmla="*/ 16 h 2586"/>
                <a:gd name="T4" fmla="*/ 1665 w 2812"/>
                <a:gd name="T5" fmla="*/ 97 h 2586"/>
                <a:gd name="T6" fmla="*/ 1508 w 2812"/>
                <a:gd name="T7" fmla="*/ 255 h 2586"/>
                <a:gd name="T8" fmla="*/ 1372 w 2812"/>
                <a:gd name="T9" fmla="*/ 326 h 2586"/>
                <a:gd name="T10" fmla="*/ 1153 w 2812"/>
                <a:gd name="T11" fmla="*/ 0 h 2586"/>
                <a:gd name="T12" fmla="*/ 865 w 2812"/>
                <a:gd name="T13" fmla="*/ 206 h 2586"/>
                <a:gd name="T14" fmla="*/ 757 w 2812"/>
                <a:gd name="T15" fmla="*/ 420 h 2586"/>
                <a:gd name="T16" fmla="*/ 785 w 2812"/>
                <a:gd name="T17" fmla="*/ 669 h 2586"/>
                <a:gd name="T18" fmla="*/ 816 w 2812"/>
                <a:gd name="T19" fmla="*/ 790 h 2586"/>
                <a:gd name="T20" fmla="*/ 673 w 2812"/>
                <a:gd name="T21" fmla="*/ 887 h 2586"/>
                <a:gd name="T22" fmla="*/ 528 w 2812"/>
                <a:gd name="T23" fmla="*/ 866 h 2586"/>
                <a:gd name="T24" fmla="*/ 120 w 2812"/>
                <a:gd name="T25" fmla="*/ 975 h 2586"/>
                <a:gd name="T26" fmla="*/ 84 w 2812"/>
                <a:gd name="T27" fmla="*/ 1135 h 2586"/>
                <a:gd name="T28" fmla="*/ 88 w 2812"/>
                <a:gd name="T29" fmla="*/ 1434 h 2586"/>
                <a:gd name="T30" fmla="*/ 80 w 2812"/>
                <a:gd name="T31" fmla="*/ 1547 h 2586"/>
                <a:gd name="T32" fmla="*/ 204 w 2812"/>
                <a:gd name="T33" fmla="*/ 1673 h 2586"/>
                <a:gd name="T34" fmla="*/ 244 w 2812"/>
                <a:gd name="T35" fmla="*/ 2019 h 2586"/>
                <a:gd name="T36" fmla="*/ 32 w 2812"/>
                <a:gd name="T37" fmla="*/ 2145 h 2586"/>
                <a:gd name="T38" fmla="*/ 96 w 2812"/>
                <a:gd name="T39" fmla="*/ 2494 h 2586"/>
                <a:gd name="T40" fmla="*/ 384 w 2812"/>
                <a:gd name="T41" fmla="*/ 2523 h 2586"/>
                <a:gd name="T42" fmla="*/ 673 w 2812"/>
                <a:gd name="T43" fmla="*/ 2397 h 2586"/>
                <a:gd name="T44" fmla="*/ 853 w 2812"/>
                <a:gd name="T45" fmla="*/ 2259 h 2586"/>
                <a:gd name="T46" fmla="*/ 1093 w 2812"/>
                <a:gd name="T47" fmla="*/ 2266 h 2586"/>
                <a:gd name="T48" fmla="*/ 1297 w 2812"/>
                <a:gd name="T49" fmla="*/ 2389 h 2586"/>
                <a:gd name="T50" fmla="*/ 1369 w 2812"/>
                <a:gd name="T51" fmla="*/ 2266 h 2586"/>
                <a:gd name="T52" fmla="*/ 1508 w 2812"/>
                <a:gd name="T53" fmla="*/ 2292 h 2586"/>
                <a:gd name="T54" fmla="*/ 1575 w 2812"/>
                <a:gd name="T55" fmla="*/ 2397 h 2586"/>
                <a:gd name="T56" fmla="*/ 1909 w 2812"/>
                <a:gd name="T57" fmla="*/ 2537 h 2586"/>
                <a:gd name="T58" fmla="*/ 2110 w 2812"/>
                <a:gd name="T59" fmla="*/ 2502 h 2586"/>
                <a:gd name="T60" fmla="*/ 2344 w 2812"/>
                <a:gd name="T61" fmla="*/ 2502 h 2586"/>
                <a:gd name="T62" fmla="*/ 2477 w 2812"/>
                <a:gd name="T63" fmla="*/ 2502 h 2586"/>
                <a:gd name="T64" fmla="*/ 2545 w 2812"/>
                <a:gd name="T65" fmla="*/ 2468 h 2586"/>
                <a:gd name="T66" fmla="*/ 2643 w 2812"/>
                <a:gd name="T67" fmla="*/ 2342 h 2586"/>
                <a:gd name="T68" fmla="*/ 2725 w 2812"/>
                <a:gd name="T69" fmla="*/ 2103 h 2586"/>
                <a:gd name="T70" fmla="*/ 2741 w 2812"/>
                <a:gd name="T71" fmla="*/ 1913 h 2586"/>
                <a:gd name="T72" fmla="*/ 2612 w 2812"/>
                <a:gd name="T73" fmla="*/ 1871 h 2586"/>
                <a:gd name="T74" fmla="*/ 2410 w 2812"/>
                <a:gd name="T75" fmla="*/ 1765 h 2586"/>
                <a:gd name="T76" fmla="*/ 2310 w 2812"/>
                <a:gd name="T77" fmla="*/ 1590 h 2586"/>
                <a:gd name="T78" fmla="*/ 2177 w 2812"/>
                <a:gd name="T79" fmla="*/ 1519 h 2586"/>
                <a:gd name="T80" fmla="*/ 2051 w 2812"/>
                <a:gd name="T81" fmla="*/ 1331 h 2586"/>
                <a:gd name="T82" fmla="*/ 2210 w 2812"/>
                <a:gd name="T83" fmla="*/ 1133 h 2586"/>
                <a:gd name="T84" fmla="*/ 2210 w 2812"/>
                <a:gd name="T85" fmla="*/ 957 h 2586"/>
                <a:gd name="T86" fmla="*/ 2244 w 2812"/>
                <a:gd name="T87" fmla="*/ 607 h 2586"/>
                <a:gd name="T88" fmla="*/ 2214 w 2812"/>
                <a:gd name="T89" fmla="*/ 374 h 25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812"/>
                <a:gd name="T136" fmla="*/ 0 h 2586"/>
                <a:gd name="T137" fmla="*/ 2812 w 2812"/>
                <a:gd name="T138" fmla="*/ 2586 h 25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812" h="2586">
                  <a:moveTo>
                    <a:pt x="2210" y="290"/>
                  </a:moveTo>
                  <a:lnTo>
                    <a:pt x="2110" y="273"/>
                  </a:lnTo>
                  <a:lnTo>
                    <a:pt x="2054" y="218"/>
                  </a:lnTo>
                  <a:lnTo>
                    <a:pt x="2022" y="139"/>
                  </a:lnTo>
                  <a:lnTo>
                    <a:pt x="2022" y="118"/>
                  </a:lnTo>
                  <a:lnTo>
                    <a:pt x="1918" y="16"/>
                  </a:lnTo>
                  <a:lnTo>
                    <a:pt x="1886" y="46"/>
                  </a:lnTo>
                  <a:lnTo>
                    <a:pt x="1858" y="29"/>
                  </a:lnTo>
                  <a:lnTo>
                    <a:pt x="1665" y="97"/>
                  </a:lnTo>
                  <a:lnTo>
                    <a:pt x="1629" y="218"/>
                  </a:lnTo>
                  <a:lnTo>
                    <a:pt x="1542" y="290"/>
                  </a:lnTo>
                  <a:lnTo>
                    <a:pt x="1508" y="255"/>
                  </a:lnTo>
                  <a:lnTo>
                    <a:pt x="1475" y="290"/>
                  </a:lnTo>
                  <a:lnTo>
                    <a:pt x="1475" y="321"/>
                  </a:lnTo>
                  <a:lnTo>
                    <a:pt x="1372" y="326"/>
                  </a:lnTo>
                  <a:lnTo>
                    <a:pt x="1308" y="221"/>
                  </a:lnTo>
                  <a:lnTo>
                    <a:pt x="1241" y="10"/>
                  </a:lnTo>
                  <a:lnTo>
                    <a:pt x="1153" y="0"/>
                  </a:lnTo>
                  <a:lnTo>
                    <a:pt x="1105" y="42"/>
                  </a:lnTo>
                  <a:lnTo>
                    <a:pt x="905" y="97"/>
                  </a:lnTo>
                  <a:lnTo>
                    <a:pt x="865" y="206"/>
                  </a:lnTo>
                  <a:lnTo>
                    <a:pt x="959" y="337"/>
                  </a:lnTo>
                  <a:lnTo>
                    <a:pt x="821" y="341"/>
                  </a:lnTo>
                  <a:lnTo>
                    <a:pt x="757" y="420"/>
                  </a:lnTo>
                  <a:lnTo>
                    <a:pt x="765" y="517"/>
                  </a:lnTo>
                  <a:lnTo>
                    <a:pt x="850" y="592"/>
                  </a:lnTo>
                  <a:lnTo>
                    <a:pt x="785" y="669"/>
                  </a:lnTo>
                  <a:lnTo>
                    <a:pt x="840" y="676"/>
                  </a:lnTo>
                  <a:lnTo>
                    <a:pt x="849" y="757"/>
                  </a:lnTo>
                  <a:lnTo>
                    <a:pt x="816" y="790"/>
                  </a:lnTo>
                  <a:lnTo>
                    <a:pt x="813" y="841"/>
                  </a:lnTo>
                  <a:lnTo>
                    <a:pt x="744" y="883"/>
                  </a:lnTo>
                  <a:lnTo>
                    <a:pt x="673" y="887"/>
                  </a:lnTo>
                  <a:lnTo>
                    <a:pt x="622" y="898"/>
                  </a:lnTo>
                  <a:lnTo>
                    <a:pt x="602" y="965"/>
                  </a:lnTo>
                  <a:lnTo>
                    <a:pt x="528" y="866"/>
                  </a:lnTo>
                  <a:lnTo>
                    <a:pt x="405" y="803"/>
                  </a:lnTo>
                  <a:lnTo>
                    <a:pt x="208" y="811"/>
                  </a:lnTo>
                  <a:lnTo>
                    <a:pt x="120" y="975"/>
                  </a:lnTo>
                  <a:lnTo>
                    <a:pt x="148" y="1026"/>
                  </a:lnTo>
                  <a:lnTo>
                    <a:pt x="96" y="1072"/>
                  </a:lnTo>
                  <a:lnTo>
                    <a:pt x="84" y="1135"/>
                  </a:lnTo>
                  <a:lnTo>
                    <a:pt x="172" y="1181"/>
                  </a:lnTo>
                  <a:lnTo>
                    <a:pt x="96" y="1338"/>
                  </a:lnTo>
                  <a:lnTo>
                    <a:pt x="88" y="1434"/>
                  </a:lnTo>
                  <a:lnTo>
                    <a:pt x="20" y="1468"/>
                  </a:lnTo>
                  <a:lnTo>
                    <a:pt x="16" y="1518"/>
                  </a:lnTo>
                  <a:lnTo>
                    <a:pt x="80" y="1547"/>
                  </a:lnTo>
                  <a:lnTo>
                    <a:pt x="100" y="1594"/>
                  </a:lnTo>
                  <a:lnTo>
                    <a:pt x="48" y="1644"/>
                  </a:lnTo>
                  <a:lnTo>
                    <a:pt x="204" y="1673"/>
                  </a:lnTo>
                  <a:lnTo>
                    <a:pt x="164" y="1728"/>
                  </a:lnTo>
                  <a:lnTo>
                    <a:pt x="296" y="1947"/>
                  </a:lnTo>
                  <a:lnTo>
                    <a:pt x="244" y="2019"/>
                  </a:lnTo>
                  <a:lnTo>
                    <a:pt x="127" y="2005"/>
                  </a:lnTo>
                  <a:lnTo>
                    <a:pt x="71" y="2046"/>
                  </a:lnTo>
                  <a:lnTo>
                    <a:pt x="32" y="2145"/>
                  </a:lnTo>
                  <a:lnTo>
                    <a:pt x="36" y="2221"/>
                  </a:lnTo>
                  <a:lnTo>
                    <a:pt x="0" y="2376"/>
                  </a:lnTo>
                  <a:lnTo>
                    <a:pt x="96" y="2494"/>
                  </a:lnTo>
                  <a:lnTo>
                    <a:pt x="124" y="2570"/>
                  </a:lnTo>
                  <a:lnTo>
                    <a:pt x="196" y="2586"/>
                  </a:lnTo>
                  <a:lnTo>
                    <a:pt x="384" y="2523"/>
                  </a:lnTo>
                  <a:lnTo>
                    <a:pt x="489" y="2515"/>
                  </a:lnTo>
                  <a:lnTo>
                    <a:pt x="553" y="2435"/>
                  </a:lnTo>
                  <a:lnTo>
                    <a:pt x="673" y="2397"/>
                  </a:lnTo>
                  <a:lnTo>
                    <a:pt x="739" y="2327"/>
                  </a:lnTo>
                  <a:lnTo>
                    <a:pt x="840" y="2327"/>
                  </a:lnTo>
                  <a:lnTo>
                    <a:pt x="853" y="2259"/>
                  </a:lnTo>
                  <a:lnTo>
                    <a:pt x="961" y="2347"/>
                  </a:lnTo>
                  <a:lnTo>
                    <a:pt x="1025" y="2271"/>
                  </a:lnTo>
                  <a:lnTo>
                    <a:pt x="1093" y="2266"/>
                  </a:lnTo>
                  <a:lnTo>
                    <a:pt x="1165" y="2351"/>
                  </a:lnTo>
                  <a:lnTo>
                    <a:pt x="1157" y="2439"/>
                  </a:lnTo>
                  <a:lnTo>
                    <a:pt x="1297" y="2389"/>
                  </a:lnTo>
                  <a:lnTo>
                    <a:pt x="1297" y="2347"/>
                  </a:lnTo>
                  <a:lnTo>
                    <a:pt x="1325" y="2300"/>
                  </a:lnTo>
                  <a:lnTo>
                    <a:pt x="1369" y="2266"/>
                  </a:lnTo>
                  <a:lnTo>
                    <a:pt x="1413" y="2262"/>
                  </a:lnTo>
                  <a:lnTo>
                    <a:pt x="1481" y="2233"/>
                  </a:lnTo>
                  <a:lnTo>
                    <a:pt x="1508" y="2292"/>
                  </a:lnTo>
                  <a:lnTo>
                    <a:pt x="1609" y="2292"/>
                  </a:lnTo>
                  <a:lnTo>
                    <a:pt x="1609" y="2362"/>
                  </a:lnTo>
                  <a:lnTo>
                    <a:pt x="1575" y="2397"/>
                  </a:lnTo>
                  <a:lnTo>
                    <a:pt x="1575" y="2432"/>
                  </a:lnTo>
                  <a:lnTo>
                    <a:pt x="1676" y="2468"/>
                  </a:lnTo>
                  <a:lnTo>
                    <a:pt x="1909" y="2537"/>
                  </a:lnTo>
                  <a:lnTo>
                    <a:pt x="1976" y="2537"/>
                  </a:lnTo>
                  <a:lnTo>
                    <a:pt x="2046" y="2440"/>
                  </a:lnTo>
                  <a:lnTo>
                    <a:pt x="2110" y="2502"/>
                  </a:lnTo>
                  <a:lnTo>
                    <a:pt x="2203" y="2413"/>
                  </a:lnTo>
                  <a:lnTo>
                    <a:pt x="2279" y="2434"/>
                  </a:lnTo>
                  <a:lnTo>
                    <a:pt x="2344" y="2502"/>
                  </a:lnTo>
                  <a:lnTo>
                    <a:pt x="2377" y="2502"/>
                  </a:lnTo>
                  <a:lnTo>
                    <a:pt x="2444" y="2468"/>
                  </a:lnTo>
                  <a:lnTo>
                    <a:pt x="2477" y="2502"/>
                  </a:lnTo>
                  <a:lnTo>
                    <a:pt x="2511" y="2502"/>
                  </a:lnTo>
                  <a:lnTo>
                    <a:pt x="2491" y="2445"/>
                  </a:lnTo>
                  <a:lnTo>
                    <a:pt x="2545" y="2468"/>
                  </a:lnTo>
                  <a:lnTo>
                    <a:pt x="2605" y="2451"/>
                  </a:lnTo>
                  <a:lnTo>
                    <a:pt x="2645" y="2468"/>
                  </a:lnTo>
                  <a:lnTo>
                    <a:pt x="2643" y="2342"/>
                  </a:lnTo>
                  <a:lnTo>
                    <a:pt x="2730" y="2277"/>
                  </a:lnTo>
                  <a:lnTo>
                    <a:pt x="2687" y="2174"/>
                  </a:lnTo>
                  <a:lnTo>
                    <a:pt x="2725" y="2103"/>
                  </a:lnTo>
                  <a:lnTo>
                    <a:pt x="2812" y="2046"/>
                  </a:lnTo>
                  <a:lnTo>
                    <a:pt x="2787" y="2006"/>
                  </a:lnTo>
                  <a:lnTo>
                    <a:pt x="2741" y="1913"/>
                  </a:lnTo>
                  <a:lnTo>
                    <a:pt x="2671" y="1907"/>
                  </a:lnTo>
                  <a:lnTo>
                    <a:pt x="2632" y="1923"/>
                  </a:lnTo>
                  <a:lnTo>
                    <a:pt x="2612" y="1871"/>
                  </a:lnTo>
                  <a:lnTo>
                    <a:pt x="2545" y="1800"/>
                  </a:lnTo>
                  <a:lnTo>
                    <a:pt x="2444" y="1765"/>
                  </a:lnTo>
                  <a:lnTo>
                    <a:pt x="2410" y="1765"/>
                  </a:lnTo>
                  <a:lnTo>
                    <a:pt x="2444" y="1695"/>
                  </a:lnTo>
                  <a:lnTo>
                    <a:pt x="2344" y="1659"/>
                  </a:lnTo>
                  <a:lnTo>
                    <a:pt x="2310" y="1590"/>
                  </a:lnTo>
                  <a:lnTo>
                    <a:pt x="2277" y="1590"/>
                  </a:lnTo>
                  <a:lnTo>
                    <a:pt x="2244" y="1554"/>
                  </a:lnTo>
                  <a:lnTo>
                    <a:pt x="2177" y="1519"/>
                  </a:lnTo>
                  <a:lnTo>
                    <a:pt x="2077" y="1414"/>
                  </a:lnTo>
                  <a:lnTo>
                    <a:pt x="2077" y="1379"/>
                  </a:lnTo>
                  <a:lnTo>
                    <a:pt x="2051" y="1331"/>
                  </a:lnTo>
                  <a:lnTo>
                    <a:pt x="2110" y="1309"/>
                  </a:lnTo>
                  <a:lnTo>
                    <a:pt x="2177" y="1238"/>
                  </a:lnTo>
                  <a:lnTo>
                    <a:pt x="2210" y="1133"/>
                  </a:lnTo>
                  <a:lnTo>
                    <a:pt x="2177" y="1063"/>
                  </a:lnTo>
                  <a:lnTo>
                    <a:pt x="2177" y="993"/>
                  </a:lnTo>
                  <a:lnTo>
                    <a:pt x="2210" y="957"/>
                  </a:lnTo>
                  <a:lnTo>
                    <a:pt x="2210" y="852"/>
                  </a:lnTo>
                  <a:lnTo>
                    <a:pt x="2244" y="712"/>
                  </a:lnTo>
                  <a:lnTo>
                    <a:pt x="2244" y="607"/>
                  </a:lnTo>
                  <a:lnTo>
                    <a:pt x="2210" y="502"/>
                  </a:lnTo>
                  <a:lnTo>
                    <a:pt x="2250" y="429"/>
                  </a:lnTo>
                  <a:lnTo>
                    <a:pt x="2214" y="374"/>
                  </a:lnTo>
                  <a:lnTo>
                    <a:pt x="2210" y="29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  <a:effectLst>
              <a:outerShdw blurRad="736600" dist="50800" dir="5400000" algn="ctr" rotWithShape="0">
                <a:srgbClr val="009AD0">
                  <a:alpha val="43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4" name="Группа 9"/>
            <p:cNvGrpSpPr/>
            <p:nvPr/>
          </p:nvGrpSpPr>
          <p:grpSpPr>
            <a:xfrm>
              <a:off x="642942" y="1866305"/>
              <a:ext cx="4053707" cy="2777141"/>
              <a:chOff x="1810253" y="-2599807"/>
              <a:chExt cx="3590515" cy="2101120"/>
            </a:xfrm>
          </p:grpSpPr>
          <p:grpSp>
            <p:nvGrpSpPr>
              <p:cNvPr id="5" name="Группа 55"/>
              <p:cNvGrpSpPr/>
              <p:nvPr/>
            </p:nvGrpSpPr>
            <p:grpSpPr>
              <a:xfrm>
                <a:off x="1810253" y="-2599807"/>
                <a:ext cx="3183213" cy="2038130"/>
                <a:chOff x="1699196" y="-2178673"/>
                <a:chExt cx="3183213" cy="2038130"/>
              </a:xfrm>
            </p:grpSpPr>
            <p:sp>
              <p:nvSpPr>
                <p:cNvPr id="35" name="Овал 34"/>
                <p:cNvSpPr/>
                <p:nvPr/>
              </p:nvSpPr>
              <p:spPr>
                <a:xfrm rot="2316609">
                  <a:off x="1699196" y="-2178673"/>
                  <a:ext cx="2988978" cy="1935894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 rot="1670232">
                  <a:off x="1901415" y="-2144922"/>
                  <a:ext cx="2605230" cy="1740692"/>
                </a:xfrm>
                <a:prstGeom prst="ellipse">
                  <a:avLst/>
                </a:prstGeom>
                <a:solidFill>
                  <a:srgbClr val="D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Овал 36"/>
                <p:cNvSpPr/>
                <p:nvPr/>
              </p:nvSpPr>
              <p:spPr>
                <a:xfrm rot="2316609">
                  <a:off x="2266728" y="-2042480"/>
                  <a:ext cx="2615681" cy="1901937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4" name="Овал 33"/>
              <p:cNvSpPr/>
              <p:nvPr/>
            </p:nvSpPr>
            <p:spPr>
              <a:xfrm rot="2316609">
                <a:off x="2511143" y="-2372970"/>
                <a:ext cx="2889625" cy="18742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305293" y="2260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9AD0"/>
                </a:solidFill>
              </a:rPr>
              <a:t>4</a:t>
            </a:r>
            <a:endParaRPr lang="ru-RU" b="1" dirty="0">
              <a:solidFill>
                <a:srgbClr val="009AD0"/>
              </a:solidFill>
            </a:endParaRPr>
          </a:p>
        </p:txBody>
      </p: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736079"/>
              </p:ext>
            </p:extLst>
          </p:nvPr>
        </p:nvGraphicFramePr>
        <p:xfrm>
          <a:off x="196932" y="1249061"/>
          <a:ext cx="8718468" cy="41640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04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722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957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№  п/п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Специалист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Функционал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Региональный координатор – 1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координирует процедуры проведения оценки на региональном уровне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Региональный технический специалист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 – 1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обеспечение технических консультаций представителей школ на региональном уровне; поддержка деятельности регионального координатора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Региональный аналитик – 2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участие в анализе результатов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Муниципальный координатор – 1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координирует процедуры проведения оценки на муниципальном уровне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Школьный координатор – 1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координирует процедуры проведения оценки на школьном уровне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Школьный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 технический специалист – 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обеспечение технической поддержки на школьном уровне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Организатор в аудитории – 1 на каждую аудиторию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обеспечение процедуры проведения региональной оценки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8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Наблюдатель – не менее 1 на каждую аудиторию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обеспечение контроля за процедурой проведения региональной оценки по модели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PISA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/>
                          <a:cs typeface="Times New Roman"/>
                        </a:rPr>
                        <a:t>, заполнение протокола контроля качества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666359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778483"/>
          </a:xfrm>
          <a:prstGeom prst="rect">
            <a:avLst/>
          </a:prstGeom>
          <a:solidFill>
            <a:srgbClr val="009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6"/>
          <p:cNvGrpSpPr/>
          <p:nvPr/>
        </p:nvGrpSpPr>
        <p:grpSpPr>
          <a:xfrm>
            <a:off x="0" y="0"/>
            <a:ext cx="1000100" cy="778483"/>
            <a:chOff x="0" y="0"/>
            <a:chExt cx="714348" cy="64291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571472" cy="642918"/>
            </a:xfrm>
            <a:prstGeom prst="rect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321451" y="250021"/>
              <a:ext cx="642918" cy="142876"/>
            </a:xfrm>
            <a:prstGeom prst="triangle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00100" y="70597"/>
            <a:ext cx="822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Информационное сопровождение </a:t>
            </a:r>
            <a:r>
              <a:rPr lang="ru-RU" b="1" dirty="0" smtClean="0">
                <a:solidFill>
                  <a:schemeClr val="bg1"/>
                </a:solidFill>
              </a:rPr>
              <a:t>проведения мероприятий по оценке качества общего образования в образовательных организациях по модели </a:t>
            </a:r>
            <a:r>
              <a:rPr lang="en-US" b="1" dirty="0" smtClean="0">
                <a:solidFill>
                  <a:schemeClr val="bg1"/>
                </a:solidFill>
              </a:rPr>
              <a:t>PISA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17"/>
          <p:cNvGrpSpPr/>
          <p:nvPr/>
        </p:nvGrpSpPr>
        <p:grpSpPr>
          <a:xfrm>
            <a:off x="71438" y="104752"/>
            <a:ext cx="714348" cy="571504"/>
            <a:chOff x="642942" y="1214422"/>
            <a:chExt cx="5286380" cy="4143404"/>
          </a:xfrm>
        </p:grpSpPr>
        <p:sp>
          <p:nvSpPr>
            <p:cNvPr id="31" name="Freeform 79"/>
            <p:cNvSpPr>
              <a:spLocks/>
            </p:cNvSpPr>
            <p:nvPr/>
          </p:nvSpPr>
          <p:spPr bwMode="auto">
            <a:xfrm>
              <a:off x="1571636" y="1214422"/>
              <a:ext cx="4357686" cy="4143404"/>
            </a:xfrm>
            <a:custGeom>
              <a:avLst/>
              <a:gdLst>
                <a:gd name="T0" fmla="*/ 2054 w 2812"/>
                <a:gd name="T1" fmla="*/ 218 h 2586"/>
                <a:gd name="T2" fmla="*/ 1918 w 2812"/>
                <a:gd name="T3" fmla="*/ 16 h 2586"/>
                <a:gd name="T4" fmla="*/ 1665 w 2812"/>
                <a:gd name="T5" fmla="*/ 97 h 2586"/>
                <a:gd name="T6" fmla="*/ 1508 w 2812"/>
                <a:gd name="T7" fmla="*/ 255 h 2586"/>
                <a:gd name="T8" fmla="*/ 1372 w 2812"/>
                <a:gd name="T9" fmla="*/ 326 h 2586"/>
                <a:gd name="T10" fmla="*/ 1153 w 2812"/>
                <a:gd name="T11" fmla="*/ 0 h 2586"/>
                <a:gd name="T12" fmla="*/ 865 w 2812"/>
                <a:gd name="T13" fmla="*/ 206 h 2586"/>
                <a:gd name="T14" fmla="*/ 757 w 2812"/>
                <a:gd name="T15" fmla="*/ 420 h 2586"/>
                <a:gd name="T16" fmla="*/ 785 w 2812"/>
                <a:gd name="T17" fmla="*/ 669 h 2586"/>
                <a:gd name="T18" fmla="*/ 816 w 2812"/>
                <a:gd name="T19" fmla="*/ 790 h 2586"/>
                <a:gd name="T20" fmla="*/ 673 w 2812"/>
                <a:gd name="T21" fmla="*/ 887 h 2586"/>
                <a:gd name="T22" fmla="*/ 528 w 2812"/>
                <a:gd name="T23" fmla="*/ 866 h 2586"/>
                <a:gd name="T24" fmla="*/ 120 w 2812"/>
                <a:gd name="T25" fmla="*/ 975 h 2586"/>
                <a:gd name="T26" fmla="*/ 84 w 2812"/>
                <a:gd name="T27" fmla="*/ 1135 h 2586"/>
                <a:gd name="T28" fmla="*/ 88 w 2812"/>
                <a:gd name="T29" fmla="*/ 1434 h 2586"/>
                <a:gd name="T30" fmla="*/ 80 w 2812"/>
                <a:gd name="T31" fmla="*/ 1547 h 2586"/>
                <a:gd name="T32" fmla="*/ 204 w 2812"/>
                <a:gd name="T33" fmla="*/ 1673 h 2586"/>
                <a:gd name="T34" fmla="*/ 244 w 2812"/>
                <a:gd name="T35" fmla="*/ 2019 h 2586"/>
                <a:gd name="T36" fmla="*/ 32 w 2812"/>
                <a:gd name="T37" fmla="*/ 2145 h 2586"/>
                <a:gd name="T38" fmla="*/ 96 w 2812"/>
                <a:gd name="T39" fmla="*/ 2494 h 2586"/>
                <a:gd name="T40" fmla="*/ 384 w 2812"/>
                <a:gd name="T41" fmla="*/ 2523 h 2586"/>
                <a:gd name="T42" fmla="*/ 673 w 2812"/>
                <a:gd name="T43" fmla="*/ 2397 h 2586"/>
                <a:gd name="T44" fmla="*/ 853 w 2812"/>
                <a:gd name="T45" fmla="*/ 2259 h 2586"/>
                <a:gd name="T46" fmla="*/ 1093 w 2812"/>
                <a:gd name="T47" fmla="*/ 2266 h 2586"/>
                <a:gd name="T48" fmla="*/ 1297 w 2812"/>
                <a:gd name="T49" fmla="*/ 2389 h 2586"/>
                <a:gd name="T50" fmla="*/ 1369 w 2812"/>
                <a:gd name="T51" fmla="*/ 2266 h 2586"/>
                <a:gd name="T52" fmla="*/ 1508 w 2812"/>
                <a:gd name="T53" fmla="*/ 2292 h 2586"/>
                <a:gd name="T54" fmla="*/ 1575 w 2812"/>
                <a:gd name="T55" fmla="*/ 2397 h 2586"/>
                <a:gd name="T56" fmla="*/ 1909 w 2812"/>
                <a:gd name="T57" fmla="*/ 2537 h 2586"/>
                <a:gd name="T58" fmla="*/ 2110 w 2812"/>
                <a:gd name="T59" fmla="*/ 2502 h 2586"/>
                <a:gd name="T60" fmla="*/ 2344 w 2812"/>
                <a:gd name="T61" fmla="*/ 2502 h 2586"/>
                <a:gd name="T62" fmla="*/ 2477 w 2812"/>
                <a:gd name="T63" fmla="*/ 2502 h 2586"/>
                <a:gd name="T64" fmla="*/ 2545 w 2812"/>
                <a:gd name="T65" fmla="*/ 2468 h 2586"/>
                <a:gd name="T66" fmla="*/ 2643 w 2812"/>
                <a:gd name="T67" fmla="*/ 2342 h 2586"/>
                <a:gd name="T68" fmla="*/ 2725 w 2812"/>
                <a:gd name="T69" fmla="*/ 2103 h 2586"/>
                <a:gd name="T70" fmla="*/ 2741 w 2812"/>
                <a:gd name="T71" fmla="*/ 1913 h 2586"/>
                <a:gd name="T72" fmla="*/ 2612 w 2812"/>
                <a:gd name="T73" fmla="*/ 1871 h 2586"/>
                <a:gd name="T74" fmla="*/ 2410 w 2812"/>
                <a:gd name="T75" fmla="*/ 1765 h 2586"/>
                <a:gd name="T76" fmla="*/ 2310 w 2812"/>
                <a:gd name="T77" fmla="*/ 1590 h 2586"/>
                <a:gd name="T78" fmla="*/ 2177 w 2812"/>
                <a:gd name="T79" fmla="*/ 1519 h 2586"/>
                <a:gd name="T80" fmla="*/ 2051 w 2812"/>
                <a:gd name="T81" fmla="*/ 1331 h 2586"/>
                <a:gd name="T82" fmla="*/ 2210 w 2812"/>
                <a:gd name="T83" fmla="*/ 1133 h 2586"/>
                <a:gd name="T84" fmla="*/ 2210 w 2812"/>
                <a:gd name="T85" fmla="*/ 957 h 2586"/>
                <a:gd name="T86" fmla="*/ 2244 w 2812"/>
                <a:gd name="T87" fmla="*/ 607 h 2586"/>
                <a:gd name="T88" fmla="*/ 2214 w 2812"/>
                <a:gd name="T89" fmla="*/ 374 h 25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812"/>
                <a:gd name="T136" fmla="*/ 0 h 2586"/>
                <a:gd name="T137" fmla="*/ 2812 w 2812"/>
                <a:gd name="T138" fmla="*/ 2586 h 25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812" h="2586">
                  <a:moveTo>
                    <a:pt x="2210" y="290"/>
                  </a:moveTo>
                  <a:lnTo>
                    <a:pt x="2110" y="273"/>
                  </a:lnTo>
                  <a:lnTo>
                    <a:pt x="2054" y="218"/>
                  </a:lnTo>
                  <a:lnTo>
                    <a:pt x="2022" y="139"/>
                  </a:lnTo>
                  <a:lnTo>
                    <a:pt x="2022" y="118"/>
                  </a:lnTo>
                  <a:lnTo>
                    <a:pt x="1918" y="16"/>
                  </a:lnTo>
                  <a:lnTo>
                    <a:pt x="1886" y="46"/>
                  </a:lnTo>
                  <a:lnTo>
                    <a:pt x="1858" y="29"/>
                  </a:lnTo>
                  <a:lnTo>
                    <a:pt x="1665" y="97"/>
                  </a:lnTo>
                  <a:lnTo>
                    <a:pt x="1629" y="218"/>
                  </a:lnTo>
                  <a:lnTo>
                    <a:pt x="1542" y="290"/>
                  </a:lnTo>
                  <a:lnTo>
                    <a:pt x="1508" y="255"/>
                  </a:lnTo>
                  <a:lnTo>
                    <a:pt x="1475" y="290"/>
                  </a:lnTo>
                  <a:lnTo>
                    <a:pt x="1475" y="321"/>
                  </a:lnTo>
                  <a:lnTo>
                    <a:pt x="1372" y="326"/>
                  </a:lnTo>
                  <a:lnTo>
                    <a:pt x="1308" y="221"/>
                  </a:lnTo>
                  <a:lnTo>
                    <a:pt x="1241" y="10"/>
                  </a:lnTo>
                  <a:lnTo>
                    <a:pt x="1153" y="0"/>
                  </a:lnTo>
                  <a:lnTo>
                    <a:pt x="1105" y="42"/>
                  </a:lnTo>
                  <a:lnTo>
                    <a:pt x="905" y="97"/>
                  </a:lnTo>
                  <a:lnTo>
                    <a:pt x="865" y="206"/>
                  </a:lnTo>
                  <a:lnTo>
                    <a:pt x="959" y="337"/>
                  </a:lnTo>
                  <a:lnTo>
                    <a:pt x="821" y="341"/>
                  </a:lnTo>
                  <a:lnTo>
                    <a:pt x="757" y="420"/>
                  </a:lnTo>
                  <a:lnTo>
                    <a:pt x="765" y="517"/>
                  </a:lnTo>
                  <a:lnTo>
                    <a:pt x="850" y="592"/>
                  </a:lnTo>
                  <a:lnTo>
                    <a:pt x="785" y="669"/>
                  </a:lnTo>
                  <a:lnTo>
                    <a:pt x="840" y="676"/>
                  </a:lnTo>
                  <a:lnTo>
                    <a:pt x="849" y="757"/>
                  </a:lnTo>
                  <a:lnTo>
                    <a:pt x="816" y="790"/>
                  </a:lnTo>
                  <a:lnTo>
                    <a:pt x="813" y="841"/>
                  </a:lnTo>
                  <a:lnTo>
                    <a:pt x="744" y="883"/>
                  </a:lnTo>
                  <a:lnTo>
                    <a:pt x="673" y="887"/>
                  </a:lnTo>
                  <a:lnTo>
                    <a:pt x="622" y="898"/>
                  </a:lnTo>
                  <a:lnTo>
                    <a:pt x="602" y="965"/>
                  </a:lnTo>
                  <a:lnTo>
                    <a:pt x="528" y="866"/>
                  </a:lnTo>
                  <a:lnTo>
                    <a:pt x="405" y="803"/>
                  </a:lnTo>
                  <a:lnTo>
                    <a:pt x="208" y="811"/>
                  </a:lnTo>
                  <a:lnTo>
                    <a:pt x="120" y="975"/>
                  </a:lnTo>
                  <a:lnTo>
                    <a:pt x="148" y="1026"/>
                  </a:lnTo>
                  <a:lnTo>
                    <a:pt x="96" y="1072"/>
                  </a:lnTo>
                  <a:lnTo>
                    <a:pt x="84" y="1135"/>
                  </a:lnTo>
                  <a:lnTo>
                    <a:pt x="172" y="1181"/>
                  </a:lnTo>
                  <a:lnTo>
                    <a:pt x="96" y="1338"/>
                  </a:lnTo>
                  <a:lnTo>
                    <a:pt x="88" y="1434"/>
                  </a:lnTo>
                  <a:lnTo>
                    <a:pt x="20" y="1468"/>
                  </a:lnTo>
                  <a:lnTo>
                    <a:pt x="16" y="1518"/>
                  </a:lnTo>
                  <a:lnTo>
                    <a:pt x="80" y="1547"/>
                  </a:lnTo>
                  <a:lnTo>
                    <a:pt x="100" y="1594"/>
                  </a:lnTo>
                  <a:lnTo>
                    <a:pt x="48" y="1644"/>
                  </a:lnTo>
                  <a:lnTo>
                    <a:pt x="204" y="1673"/>
                  </a:lnTo>
                  <a:lnTo>
                    <a:pt x="164" y="1728"/>
                  </a:lnTo>
                  <a:lnTo>
                    <a:pt x="296" y="1947"/>
                  </a:lnTo>
                  <a:lnTo>
                    <a:pt x="244" y="2019"/>
                  </a:lnTo>
                  <a:lnTo>
                    <a:pt x="127" y="2005"/>
                  </a:lnTo>
                  <a:lnTo>
                    <a:pt x="71" y="2046"/>
                  </a:lnTo>
                  <a:lnTo>
                    <a:pt x="32" y="2145"/>
                  </a:lnTo>
                  <a:lnTo>
                    <a:pt x="36" y="2221"/>
                  </a:lnTo>
                  <a:lnTo>
                    <a:pt x="0" y="2376"/>
                  </a:lnTo>
                  <a:lnTo>
                    <a:pt x="96" y="2494"/>
                  </a:lnTo>
                  <a:lnTo>
                    <a:pt x="124" y="2570"/>
                  </a:lnTo>
                  <a:lnTo>
                    <a:pt x="196" y="2586"/>
                  </a:lnTo>
                  <a:lnTo>
                    <a:pt x="384" y="2523"/>
                  </a:lnTo>
                  <a:lnTo>
                    <a:pt x="489" y="2515"/>
                  </a:lnTo>
                  <a:lnTo>
                    <a:pt x="553" y="2435"/>
                  </a:lnTo>
                  <a:lnTo>
                    <a:pt x="673" y="2397"/>
                  </a:lnTo>
                  <a:lnTo>
                    <a:pt x="739" y="2327"/>
                  </a:lnTo>
                  <a:lnTo>
                    <a:pt x="840" y="2327"/>
                  </a:lnTo>
                  <a:lnTo>
                    <a:pt x="853" y="2259"/>
                  </a:lnTo>
                  <a:lnTo>
                    <a:pt x="961" y="2347"/>
                  </a:lnTo>
                  <a:lnTo>
                    <a:pt x="1025" y="2271"/>
                  </a:lnTo>
                  <a:lnTo>
                    <a:pt x="1093" y="2266"/>
                  </a:lnTo>
                  <a:lnTo>
                    <a:pt x="1165" y="2351"/>
                  </a:lnTo>
                  <a:lnTo>
                    <a:pt x="1157" y="2439"/>
                  </a:lnTo>
                  <a:lnTo>
                    <a:pt x="1297" y="2389"/>
                  </a:lnTo>
                  <a:lnTo>
                    <a:pt x="1297" y="2347"/>
                  </a:lnTo>
                  <a:lnTo>
                    <a:pt x="1325" y="2300"/>
                  </a:lnTo>
                  <a:lnTo>
                    <a:pt x="1369" y="2266"/>
                  </a:lnTo>
                  <a:lnTo>
                    <a:pt x="1413" y="2262"/>
                  </a:lnTo>
                  <a:lnTo>
                    <a:pt x="1481" y="2233"/>
                  </a:lnTo>
                  <a:lnTo>
                    <a:pt x="1508" y="2292"/>
                  </a:lnTo>
                  <a:lnTo>
                    <a:pt x="1609" y="2292"/>
                  </a:lnTo>
                  <a:lnTo>
                    <a:pt x="1609" y="2362"/>
                  </a:lnTo>
                  <a:lnTo>
                    <a:pt x="1575" y="2397"/>
                  </a:lnTo>
                  <a:lnTo>
                    <a:pt x="1575" y="2432"/>
                  </a:lnTo>
                  <a:lnTo>
                    <a:pt x="1676" y="2468"/>
                  </a:lnTo>
                  <a:lnTo>
                    <a:pt x="1909" y="2537"/>
                  </a:lnTo>
                  <a:lnTo>
                    <a:pt x="1976" y="2537"/>
                  </a:lnTo>
                  <a:lnTo>
                    <a:pt x="2046" y="2440"/>
                  </a:lnTo>
                  <a:lnTo>
                    <a:pt x="2110" y="2502"/>
                  </a:lnTo>
                  <a:lnTo>
                    <a:pt x="2203" y="2413"/>
                  </a:lnTo>
                  <a:lnTo>
                    <a:pt x="2279" y="2434"/>
                  </a:lnTo>
                  <a:lnTo>
                    <a:pt x="2344" y="2502"/>
                  </a:lnTo>
                  <a:lnTo>
                    <a:pt x="2377" y="2502"/>
                  </a:lnTo>
                  <a:lnTo>
                    <a:pt x="2444" y="2468"/>
                  </a:lnTo>
                  <a:lnTo>
                    <a:pt x="2477" y="2502"/>
                  </a:lnTo>
                  <a:lnTo>
                    <a:pt x="2511" y="2502"/>
                  </a:lnTo>
                  <a:lnTo>
                    <a:pt x="2491" y="2445"/>
                  </a:lnTo>
                  <a:lnTo>
                    <a:pt x="2545" y="2468"/>
                  </a:lnTo>
                  <a:lnTo>
                    <a:pt x="2605" y="2451"/>
                  </a:lnTo>
                  <a:lnTo>
                    <a:pt x="2645" y="2468"/>
                  </a:lnTo>
                  <a:lnTo>
                    <a:pt x="2643" y="2342"/>
                  </a:lnTo>
                  <a:lnTo>
                    <a:pt x="2730" y="2277"/>
                  </a:lnTo>
                  <a:lnTo>
                    <a:pt x="2687" y="2174"/>
                  </a:lnTo>
                  <a:lnTo>
                    <a:pt x="2725" y="2103"/>
                  </a:lnTo>
                  <a:lnTo>
                    <a:pt x="2812" y="2046"/>
                  </a:lnTo>
                  <a:lnTo>
                    <a:pt x="2787" y="2006"/>
                  </a:lnTo>
                  <a:lnTo>
                    <a:pt x="2741" y="1913"/>
                  </a:lnTo>
                  <a:lnTo>
                    <a:pt x="2671" y="1907"/>
                  </a:lnTo>
                  <a:lnTo>
                    <a:pt x="2632" y="1923"/>
                  </a:lnTo>
                  <a:lnTo>
                    <a:pt x="2612" y="1871"/>
                  </a:lnTo>
                  <a:lnTo>
                    <a:pt x="2545" y="1800"/>
                  </a:lnTo>
                  <a:lnTo>
                    <a:pt x="2444" y="1765"/>
                  </a:lnTo>
                  <a:lnTo>
                    <a:pt x="2410" y="1765"/>
                  </a:lnTo>
                  <a:lnTo>
                    <a:pt x="2444" y="1695"/>
                  </a:lnTo>
                  <a:lnTo>
                    <a:pt x="2344" y="1659"/>
                  </a:lnTo>
                  <a:lnTo>
                    <a:pt x="2310" y="1590"/>
                  </a:lnTo>
                  <a:lnTo>
                    <a:pt x="2277" y="1590"/>
                  </a:lnTo>
                  <a:lnTo>
                    <a:pt x="2244" y="1554"/>
                  </a:lnTo>
                  <a:lnTo>
                    <a:pt x="2177" y="1519"/>
                  </a:lnTo>
                  <a:lnTo>
                    <a:pt x="2077" y="1414"/>
                  </a:lnTo>
                  <a:lnTo>
                    <a:pt x="2077" y="1379"/>
                  </a:lnTo>
                  <a:lnTo>
                    <a:pt x="2051" y="1331"/>
                  </a:lnTo>
                  <a:lnTo>
                    <a:pt x="2110" y="1309"/>
                  </a:lnTo>
                  <a:lnTo>
                    <a:pt x="2177" y="1238"/>
                  </a:lnTo>
                  <a:lnTo>
                    <a:pt x="2210" y="1133"/>
                  </a:lnTo>
                  <a:lnTo>
                    <a:pt x="2177" y="1063"/>
                  </a:lnTo>
                  <a:lnTo>
                    <a:pt x="2177" y="993"/>
                  </a:lnTo>
                  <a:lnTo>
                    <a:pt x="2210" y="957"/>
                  </a:lnTo>
                  <a:lnTo>
                    <a:pt x="2210" y="852"/>
                  </a:lnTo>
                  <a:lnTo>
                    <a:pt x="2244" y="712"/>
                  </a:lnTo>
                  <a:lnTo>
                    <a:pt x="2244" y="607"/>
                  </a:lnTo>
                  <a:lnTo>
                    <a:pt x="2210" y="502"/>
                  </a:lnTo>
                  <a:lnTo>
                    <a:pt x="2250" y="429"/>
                  </a:lnTo>
                  <a:lnTo>
                    <a:pt x="2214" y="374"/>
                  </a:lnTo>
                  <a:lnTo>
                    <a:pt x="2210" y="29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  <a:effectLst>
              <a:outerShdw blurRad="736600" dist="50800" dir="5400000" algn="ctr" rotWithShape="0">
                <a:srgbClr val="009AD0">
                  <a:alpha val="43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4" name="Группа 9"/>
            <p:cNvGrpSpPr/>
            <p:nvPr/>
          </p:nvGrpSpPr>
          <p:grpSpPr>
            <a:xfrm>
              <a:off x="642942" y="1866305"/>
              <a:ext cx="4053707" cy="2777141"/>
              <a:chOff x="1810253" y="-2599807"/>
              <a:chExt cx="3590515" cy="2101120"/>
            </a:xfrm>
          </p:grpSpPr>
          <p:grpSp>
            <p:nvGrpSpPr>
              <p:cNvPr id="5" name="Группа 55"/>
              <p:cNvGrpSpPr/>
              <p:nvPr/>
            </p:nvGrpSpPr>
            <p:grpSpPr>
              <a:xfrm>
                <a:off x="1810253" y="-2599807"/>
                <a:ext cx="3183213" cy="2038130"/>
                <a:chOff x="1699196" y="-2178673"/>
                <a:chExt cx="3183213" cy="2038130"/>
              </a:xfrm>
            </p:grpSpPr>
            <p:sp>
              <p:nvSpPr>
                <p:cNvPr id="35" name="Овал 34"/>
                <p:cNvSpPr/>
                <p:nvPr/>
              </p:nvSpPr>
              <p:spPr>
                <a:xfrm rot="2316609">
                  <a:off x="1699196" y="-2178673"/>
                  <a:ext cx="2988978" cy="1935894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 rot="1670232">
                  <a:off x="1901415" y="-2144922"/>
                  <a:ext cx="2605230" cy="1740692"/>
                </a:xfrm>
                <a:prstGeom prst="ellipse">
                  <a:avLst/>
                </a:prstGeom>
                <a:solidFill>
                  <a:srgbClr val="D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Овал 36"/>
                <p:cNvSpPr/>
                <p:nvPr/>
              </p:nvSpPr>
              <p:spPr>
                <a:xfrm rot="2316609">
                  <a:off x="2266728" y="-2042480"/>
                  <a:ext cx="2615681" cy="1901937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4" name="Овал 33"/>
              <p:cNvSpPr/>
              <p:nvPr/>
            </p:nvSpPr>
            <p:spPr>
              <a:xfrm rot="2316609">
                <a:off x="2511143" y="-2372970"/>
                <a:ext cx="2889625" cy="18742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305293" y="2260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9AD0"/>
                </a:solidFill>
              </a:rPr>
              <a:t>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32" y="1571625"/>
            <a:ext cx="8168402" cy="432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05294" y="1041295"/>
            <a:ext cx="219978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hlinkClick r:id="rId3"/>
              </a:rPr>
              <a:t>https://fioco.ru/pisa</a:t>
            </a:r>
            <a:endParaRPr lang="ru-RU" sz="1600" dirty="0">
              <a:latin typeface="Candara" panose="020E0502030303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162175" y="2238375"/>
            <a:ext cx="1104900" cy="43815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3533775"/>
            <a:ext cx="7153275" cy="30786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135219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778483"/>
          </a:xfrm>
          <a:prstGeom prst="rect">
            <a:avLst/>
          </a:prstGeom>
          <a:solidFill>
            <a:srgbClr val="009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6"/>
          <p:cNvGrpSpPr/>
          <p:nvPr/>
        </p:nvGrpSpPr>
        <p:grpSpPr>
          <a:xfrm>
            <a:off x="0" y="0"/>
            <a:ext cx="1000100" cy="778483"/>
            <a:chOff x="0" y="0"/>
            <a:chExt cx="714348" cy="64291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571472" cy="642918"/>
            </a:xfrm>
            <a:prstGeom prst="rect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321451" y="250021"/>
              <a:ext cx="642918" cy="142876"/>
            </a:xfrm>
            <a:prstGeom prst="triangle">
              <a:avLst/>
            </a:prstGeom>
            <a:solidFill>
              <a:srgbClr val="006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00100" y="70597"/>
            <a:ext cx="822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Информационное сопровождение </a:t>
            </a:r>
            <a:r>
              <a:rPr lang="ru-RU" b="1" dirty="0" smtClean="0">
                <a:solidFill>
                  <a:schemeClr val="bg1"/>
                </a:solidFill>
              </a:rPr>
              <a:t>проведения мероприятий по оценке качества общего образования в образовательных организациях по модели </a:t>
            </a:r>
            <a:r>
              <a:rPr lang="en-US" b="1" dirty="0" smtClean="0">
                <a:solidFill>
                  <a:schemeClr val="bg1"/>
                </a:solidFill>
              </a:rPr>
              <a:t>PISA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3" name="Группа 17"/>
          <p:cNvGrpSpPr/>
          <p:nvPr/>
        </p:nvGrpSpPr>
        <p:grpSpPr>
          <a:xfrm>
            <a:off x="71438" y="104752"/>
            <a:ext cx="714348" cy="571504"/>
            <a:chOff x="642942" y="1214422"/>
            <a:chExt cx="5286380" cy="4143404"/>
          </a:xfrm>
        </p:grpSpPr>
        <p:sp>
          <p:nvSpPr>
            <p:cNvPr id="31" name="Freeform 79"/>
            <p:cNvSpPr>
              <a:spLocks/>
            </p:cNvSpPr>
            <p:nvPr/>
          </p:nvSpPr>
          <p:spPr bwMode="auto">
            <a:xfrm>
              <a:off x="1571636" y="1214422"/>
              <a:ext cx="4357686" cy="4143404"/>
            </a:xfrm>
            <a:custGeom>
              <a:avLst/>
              <a:gdLst>
                <a:gd name="T0" fmla="*/ 2054 w 2812"/>
                <a:gd name="T1" fmla="*/ 218 h 2586"/>
                <a:gd name="T2" fmla="*/ 1918 w 2812"/>
                <a:gd name="T3" fmla="*/ 16 h 2586"/>
                <a:gd name="T4" fmla="*/ 1665 w 2812"/>
                <a:gd name="T5" fmla="*/ 97 h 2586"/>
                <a:gd name="T6" fmla="*/ 1508 w 2812"/>
                <a:gd name="T7" fmla="*/ 255 h 2586"/>
                <a:gd name="T8" fmla="*/ 1372 w 2812"/>
                <a:gd name="T9" fmla="*/ 326 h 2586"/>
                <a:gd name="T10" fmla="*/ 1153 w 2812"/>
                <a:gd name="T11" fmla="*/ 0 h 2586"/>
                <a:gd name="T12" fmla="*/ 865 w 2812"/>
                <a:gd name="T13" fmla="*/ 206 h 2586"/>
                <a:gd name="T14" fmla="*/ 757 w 2812"/>
                <a:gd name="T15" fmla="*/ 420 h 2586"/>
                <a:gd name="T16" fmla="*/ 785 w 2812"/>
                <a:gd name="T17" fmla="*/ 669 h 2586"/>
                <a:gd name="T18" fmla="*/ 816 w 2812"/>
                <a:gd name="T19" fmla="*/ 790 h 2586"/>
                <a:gd name="T20" fmla="*/ 673 w 2812"/>
                <a:gd name="T21" fmla="*/ 887 h 2586"/>
                <a:gd name="T22" fmla="*/ 528 w 2812"/>
                <a:gd name="T23" fmla="*/ 866 h 2586"/>
                <a:gd name="T24" fmla="*/ 120 w 2812"/>
                <a:gd name="T25" fmla="*/ 975 h 2586"/>
                <a:gd name="T26" fmla="*/ 84 w 2812"/>
                <a:gd name="T27" fmla="*/ 1135 h 2586"/>
                <a:gd name="T28" fmla="*/ 88 w 2812"/>
                <a:gd name="T29" fmla="*/ 1434 h 2586"/>
                <a:gd name="T30" fmla="*/ 80 w 2812"/>
                <a:gd name="T31" fmla="*/ 1547 h 2586"/>
                <a:gd name="T32" fmla="*/ 204 w 2812"/>
                <a:gd name="T33" fmla="*/ 1673 h 2586"/>
                <a:gd name="T34" fmla="*/ 244 w 2812"/>
                <a:gd name="T35" fmla="*/ 2019 h 2586"/>
                <a:gd name="T36" fmla="*/ 32 w 2812"/>
                <a:gd name="T37" fmla="*/ 2145 h 2586"/>
                <a:gd name="T38" fmla="*/ 96 w 2812"/>
                <a:gd name="T39" fmla="*/ 2494 h 2586"/>
                <a:gd name="T40" fmla="*/ 384 w 2812"/>
                <a:gd name="T41" fmla="*/ 2523 h 2586"/>
                <a:gd name="T42" fmla="*/ 673 w 2812"/>
                <a:gd name="T43" fmla="*/ 2397 h 2586"/>
                <a:gd name="T44" fmla="*/ 853 w 2812"/>
                <a:gd name="T45" fmla="*/ 2259 h 2586"/>
                <a:gd name="T46" fmla="*/ 1093 w 2812"/>
                <a:gd name="T47" fmla="*/ 2266 h 2586"/>
                <a:gd name="T48" fmla="*/ 1297 w 2812"/>
                <a:gd name="T49" fmla="*/ 2389 h 2586"/>
                <a:gd name="T50" fmla="*/ 1369 w 2812"/>
                <a:gd name="T51" fmla="*/ 2266 h 2586"/>
                <a:gd name="T52" fmla="*/ 1508 w 2812"/>
                <a:gd name="T53" fmla="*/ 2292 h 2586"/>
                <a:gd name="T54" fmla="*/ 1575 w 2812"/>
                <a:gd name="T55" fmla="*/ 2397 h 2586"/>
                <a:gd name="T56" fmla="*/ 1909 w 2812"/>
                <a:gd name="T57" fmla="*/ 2537 h 2586"/>
                <a:gd name="T58" fmla="*/ 2110 w 2812"/>
                <a:gd name="T59" fmla="*/ 2502 h 2586"/>
                <a:gd name="T60" fmla="*/ 2344 w 2812"/>
                <a:gd name="T61" fmla="*/ 2502 h 2586"/>
                <a:gd name="T62" fmla="*/ 2477 w 2812"/>
                <a:gd name="T63" fmla="*/ 2502 h 2586"/>
                <a:gd name="T64" fmla="*/ 2545 w 2812"/>
                <a:gd name="T65" fmla="*/ 2468 h 2586"/>
                <a:gd name="T66" fmla="*/ 2643 w 2812"/>
                <a:gd name="T67" fmla="*/ 2342 h 2586"/>
                <a:gd name="T68" fmla="*/ 2725 w 2812"/>
                <a:gd name="T69" fmla="*/ 2103 h 2586"/>
                <a:gd name="T70" fmla="*/ 2741 w 2812"/>
                <a:gd name="T71" fmla="*/ 1913 h 2586"/>
                <a:gd name="T72" fmla="*/ 2612 w 2812"/>
                <a:gd name="T73" fmla="*/ 1871 h 2586"/>
                <a:gd name="T74" fmla="*/ 2410 w 2812"/>
                <a:gd name="T75" fmla="*/ 1765 h 2586"/>
                <a:gd name="T76" fmla="*/ 2310 w 2812"/>
                <a:gd name="T77" fmla="*/ 1590 h 2586"/>
                <a:gd name="T78" fmla="*/ 2177 w 2812"/>
                <a:gd name="T79" fmla="*/ 1519 h 2586"/>
                <a:gd name="T80" fmla="*/ 2051 w 2812"/>
                <a:gd name="T81" fmla="*/ 1331 h 2586"/>
                <a:gd name="T82" fmla="*/ 2210 w 2812"/>
                <a:gd name="T83" fmla="*/ 1133 h 2586"/>
                <a:gd name="T84" fmla="*/ 2210 w 2812"/>
                <a:gd name="T85" fmla="*/ 957 h 2586"/>
                <a:gd name="T86" fmla="*/ 2244 w 2812"/>
                <a:gd name="T87" fmla="*/ 607 h 2586"/>
                <a:gd name="T88" fmla="*/ 2214 w 2812"/>
                <a:gd name="T89" fmla="*/ 374 h 25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812"/>
                <a:gd name="T136" fmla="*/ 0 h 2586"/>
                <a:gd name="T137" fmla="*/ 2812 w 2812"/>
                <a:gd name="T138" fmla="*/ 2586 h 25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812" h="2586">
                  <a:moveTo>
                    <a:pt x="2210" y="290"/>
                  </a:moveTo>
                  <a:lnTo>
                    <a:pt x="2110" y="273"/>
                  </a:lnTo>
                  <a:lnTo>
                    <a:pt x="2054" y="218"/>
                  </a:lnTo>
                  <a:lnTo>
                    <a:pt x="2022" y="139"/>
                  </a:lnTo>
                  <a:lnTo>
                    <a:pt x="2022" y="118"/>
                  </a:lnTo>
                  <a:lnTo>
                    <a:pt x="1918" y="16"/>
                  </a:lnTo>
                  <a:lnTo>
                    <a:pt x="1886" y="46"/>
                  </a:lnTo>
                  <a:lnTo>
                    <a:pt x="1858" y="29"/>
                  </a:lnTo>
                  <a:lnTo>
                    <a:pt x="1665" y="97"/>
                  </a:lnTo>
                  <a:lnTo>
                    <a:pt x="1629" y="218"/>
                  </a:lnTo>
                  <a:lnTo>
                    <a:pt x="1542" y="290"/>
                  </a:lnTo>
                  <a:lnTo>
                    <a:pt x="1508" y="255"/>
                  </a:lnTo>
                  <a:lnTo>
                    <a:pt x="1475" y="290"/>
                  </a:lnTo>
                  <a:lnTo>
                    <a:pt x="1475" y="321"/>
                  </a:lnTo>
                  <a:lnTo>
                    <a:pt x="1372" y="326"/>
                  </a:lnTo>
                  <a:lnTo>
                    <a:pt x="1308" y="221"/>
                  </a:lnTo>
                  <a:lnTo>
                    <a:pt x="1241" y="10"/>
                  </a:lnTo>
                  <a:lnTo>
                    <a:pt x="1153" y="0"/>
                  </a:lnTo>
                  <a:lnTo>
                    <a:pt x="1105" y="42"/>
                  </a:lnTo>
                  <a:lnTo>
                    <a:pt x="905" y="97"/>
                  </a:lnTo>
                  <a:lnTo>
                    <a:pt x="865" y="206"/>
                  </a:lnTo>
                  <a:lnTo>
                    <a:pt x="959" y="337"/>
                  </a:lnTo>
                  <a:lnTo>
                    <a:pt x="821" y="341"/>
                  </a:lnTo>
                  <a:lnTo>
                    <a:pt x="757" y="420"/>
                  </a:lnTo>
                  <a:lnTo>
                    <a:pt x="765" y="517"/>
                  </a:lnTo>
                  <a:lnTo>
                    <a:pt x="850" y="592"/>
                  </a:lnTo>
                  <a:lnTo>
                    <a:pt x="785" y="669"/>
                  </a:lnTo>
                  <a:lnTo>
                    <a:pt x="840" y="676"/>
                  </a:lnTo>
                  <a:lnTo>
                    <a:pt x="849" y="757"/>
                  </a:lnTo>
                  <a:lnTo>
                    <a:pt x="816" y="790"/>
                  </a:lnTo>
                  <a:lnTo>
                    <a:pt x="813" y="841"/>
                  </a:lnTo>
                  <a:lnTo>
                    <a:pt x="744" y="883"/>
                  </a:lnTo>
                  <a:lnTo>
                    <a:pt x="673" y="887"/>
                  </a:lnTo>
                  <a:lnTo>
                    <a:pt x="622" y="898"/>
                  </a:lnTo>
                  <a:lnTo>
                    <a:pt x="602" y="965"/>
                  </a:lnTo>
                  <a:lnTo>
                    <a:pt x="528" y="866"/>
                  </a:lnTo>
                  <a:lnTo>
                    <a:pt x="405" y="803"/>
                  </a:lnTo>
                  <a:lnTo>
                    <a:pt x="208" y="811"/>
                  </a:lnTo>
                  <a:lnTo>
                    <a:pt x="120" y="975"/>
                  </a:lnTo>
                  <a:lnTo>
                    <a:pt x="148" y="1026"/>
                  </a:lnTo>
                  <a:lnTo>
                    <a:pt x="96" y="1072"/>
                  </a:lnTo>
                  <a:lnTo>
                    <a:pt x="84" y="1135"/>
                  </a:lnTo>
                  <a:lnTo>
                    <a:pt x="172" y="1181"/>
                  </a:lnTo>
                  <a:lnTo>
                    <a:pt x="96" y="1338"/>
                  </a:lnTo>
                  <a:lnTo>
                    <a:pt x="88" y="1434"/>
                  </a:lnTo>
                  <a:lnTo>
                    <a:pt x="20" y="1468"/>
                  </a:lnTo>
                  <a:lnTo>
                    <a:pt x="16" y="1518"/>
                  </a:lnTo>
                  <a:lnTo>
                    <a:pt x="80" y="1547"/>
                  </a:lnTo>
                  <a:lnTo>
                    <a:pt x="100" y="1594"/>
                  </a:lnTo>
                  <a:lnTo>
                    <a:pt x="48" y="1644"/>
                  </a:lnTo>
                  <a:lnTo>
                    <a:pt x="204" y="1673"/>
                  </a:lnTo>
                  <a:lnTo>
                    <a:pt x="164" y="1728"/>
                  </a:lnTo>
                  <a:lnTo>
                    <a:pt x="296" y="1947"/>
                  </a:lnTo>
                  <a:lnTo>
                    <a:pt x="244" y="2019"/>
                  </a:lnTo>
                  <a:lnTo>
                    <a:pt x="127" y="2005"/>
                  </a:lnTo>
                  <a:lnTo>
                    <a:pt x="71" y="2046"/>
                  </a:lnTo>
                  <a:lnTo>
                    <a:pt x="32" y="2145"/>
                  </a:lnTo>
                  <a:lnTo>
                    <a:pt x="36" y="2221"/>
                  </a:lnTo>
                  <a:lnTo>
                    <a:pt x="0" y="2376"/>
                  </a:lnTo>
                  <a:lnTo>
                    <a:pt x="96" y="2494"/>
                  </a:lnTo>
                  <a:lnTo>
                    <a:pt x="124" y="2570"/>
                  </a:lnTo>
                  <a:lnTo>
                    <a:pt x="196" y="2586"/>
                  </a:lnTo>
                  <a:lnTo>
                    <a:pt x="384" y="2523"/>
                  </a:lnTo>
                  <a:lnTo>
                    <a:pt x="489" y="2515"/>
                  </a:lnTo>
                  <a:lnTo>
                    <a:pt x="553" y="2435"/>
                  </a:lnTo>
                  <a:lnTo>
                    <a:pt x="673" y="2397"/>
                  </a:lnTo>
                  <a:lnTo>
                    <a:pt x="739" y="2327"/>
                  </a:lnTo>
                  <a:lnTo>
                    <a:pt x="840" y="2327"/>
                  </a:lnTo>
                  <a:lnTo>
                    <a:pt x="853" y="2259"/>
                  </a:lnTo>
                  <a:lnTo>
                    <a:pt x="961" y="2347"/>
                  </a:lnTo>
                  <a:lnTo>
                    <a:pt x="1025" y="2271"/>
                  </a:lnTo>
                  <a:lnTo>
                    <a:pt x="1093" y="2266"/>
                  </a:lnTo>
                  <a:lnTo>
                    <a:pt x="1165" y="2351"/>
                  </a:lnTo>
                  <a:lnTo>
                    <a:pt x="1157" y="2439"/>
                  </a:lnTo>
                  <a:lnTo>
                    <a:pt x="1297" y="2389"/>
                  </a:lnTo>
                  <a:lnTo>
                    <a:pt x="1297" y="2347"/>
                  </a:lnTo>
                  <a:lnTo>
                    <a:pt x="1325" y="2300"/>
                  </a:lnTo>
                  <a:lnTo>
                    <a:pt x="1369" y="2266"/>
                  </a:lnTo>
                  <a:lnTo>
                    <a:pt x="1413" y="2262"/>
                  </a:lnTo>
                  <a:lnTo>
                    <a:pt x="1481" y="2233"/>
                  </a:lnTo>
                  <a:lnTo>
                    <a:pt x="1508" y="2292"/>
                  </a:lnTo>
                  <a:lnTo>
                    <a:pt x="1609" y="2292"/>
                  </a:lnTo>
                  <a:lnTo>
                    <a:pt x="1609" y="2362"/>
                  </a:lnTo>
                  <a:lnTo>
                    <a:pt x="1575" y="2397"/>
                  </a:lnTo>
                  <a:lnTo>
                    <a:pt x="1575" y="2432"/>
                  </a:lnTo>
                  <a:lnTo>
                    <a:pt x="1676" y="2468"/>
                  </a:lnTo>
                  <a:lnTo>
                    <a:pt x="1909" y="2537"/>
                  </a:lnTo>
                  <a:lnTo>
                    <a:pt x="1976" y="2537"/>
                  </a:lnTo>
                  <a:lnTo>
                    <a:pt x="2046" y="2440"/>
                  </a:lnTo>
                  <a:lnTo>
                    <a:pt x="2110" y="2502"/>
                  </a:lnTo>
                  <a:lnTo>
                    <a:pt x="2203" y="2413"/>
                  </a:lnTo>
                  <a:lnTo>
                    <a:pt x="2279" y="2434"/>
                  </a:lnTo>
                  <a:lnTo>
                    <a:pt x="2344" y="2502"/>
                  </a:lnTo>
                  <a:lnTo>
                    <a:pt x="2377" y="2502"/>
                  </a:lnTo>
                  <a:lnTo>
                    <a:pt x="2444" y="2468"/>
                  </a:lnTo>
                  <a:lnTo>
                    <a:pt x="2477" y="2502"/>
                  </a:lnTo>
                  <a:lnTo>
                    <a:pt x="2511" y="2502"/>
                  </a:lnTo>
                  <a:lnTo>
                    <a:pt x="2491" y="2445"/>
                  </a:lnTo>
                  <a:lnTo>
                    <a:pt x="2545" y="2468"/>
                  </a:lnTo>
                  <a:lnTo>
                    <a:pt x="2605" y="2451"/>
                  </a:lnTo>
                  <a:lnTo>
                    <a:pt x="2645" y="2468"/>
                  </a:lnTo>
                  <a:lnTo>
                    <a:pt x="2643" y="2342"/>
                  </a:lnTo>
                  <a:lnTo>
                    <a:pt x="2730" y="2277"/>
                  </a:lnTo>
                  <a:lnTo>
                    <a:pt x="2687" y="2174"/>
                  </a:lnTo>
                  <a:lnTo>
                    <a:pt x="2725" y="2103"/>
                  </a:lnTo>
                  <a:lnTo>
                    <a:pt x="2812" y="2046"/>
                  </a:lnTo>
                  <a:lnTo>
                    <a:pt x="2787" y="2006"/>
                  </a:lnTo>
                  <a:lnTo>
                    <a:pt x="2741" y="1913"/>
                  </a:lnTo>
                  <a:lnTo>
                    <a:pt x="2671" y="1907"/>
                  </a:lnTo>
                  <a:lnTo>
                    <a:pt x="2632" y="1923"/>
                  </a:lnTo>
                  <a:lnTo>
                    <a:pt x="2612" y="1871"/>
                  </a:lnTo>
                  <a:lnTo>
                    <a:pt x="2545" y="1800"/>
                  </a:lnTo>
                  <a:lnTo>
                    <a:pt x="2444" y="1765"/>
                  </a:lnTo>
                  <a:lnTo>
                    <a:pt x="2410" y="1765"/>
                  </a:lnTo>
                  <a:lnTo>
                    <a:pt x="2444" y="1695"/>
                  </a:lnTo>
                  <a:lnTo>
                    <a:pt x="2344" y="1659"/>
                  </a:lnTo>
                  <a:lnTo>
                    <a:pt x="2310" y="1590"/>
                  </a:lnTo>
                  <a:lnTo>
                    <a:pt x="2277" y="1590"/>
                  </a:lnTo>
                  <a:lnTo>
                    <a:pt x="2244" y="1554"/>
                  </a:lnTo>
                  <a:lnTo>
                    <a:pt x="2177" y="1519"/>
                  </a:lnTo>
                  <a:lnTo>
                    <a:pt x="2077" y="1414"/>
                  </a:lnTo>
                  <a:lnTo>
                    <a:pt x="2077" y="1379"/>
                  </a:lnTo>
                  <a:lnTo>
                    <a:pt x="2051" y="1331"/>
                  </a:lnTo>
                  <a:lnTo>
                    <a:pt x="2110" y="1309"/>
                  </a:lnTo>
                  <a:lnTo>
                    <a:pt x="2177" y="1238"/>
                  </a:lnTo>
                  <a:lnTo>
                    <a:pt x="2210" y="1133"/>
                  </a:lnTo>
                  <a:lnTo>
                    <a:pt x="2177" y="1063"/>
                  </a:lnTo>
                  <a:lnTo>
                    <a:pt x="2177" y="993"/>
                  </a:lnTo>
                  <a:lnTo>
                    <a:pt x="2210" y="957"/>
                  </a:lnTo>
                  <a:lnTo>
                    <a:pt x="2210" y="852"/>
                  </a:lnTo>
                  <a:lnTo>
                    <a:pt x="2244" y="712"/>
                  </a:lnTo>
                  <a:lnTo>
                    <a:pt x="2244" y="607"/>
                  </a:lnTo>
                  <a:lnTo>
                    <a:pt x="2210" y="502"/>
                  </a:lnTo>
                  <a:lnTo>
                    <a:pt x="2250" y="429"/>
                  </a:lnTo>
                  <a:lnTo>
                    <a:pt x="2214" y="374"/>
                  </a:lnTo>
                  <a:lnTo>
                    <a:pt x="2210" y="29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  <a:round/>
              <a:headEnd/>
              <a:tailEnd/>
            </a:ln>
            <a:effectLst>
              <a:outerShdw blurRad="736600" dist="50800" dir="5400000" algn="ctr" rotWithShape="0">
                <a:srgbClr val="009AD0">
                  <a:alpha val="43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4" name="Группа 9"/>
            <p:cNvGrpSpPr/>
            <p:nvPr/>
          </p:nvGrpSpPr>
          <p:grpSpPr>
            <a:xfrm>
              <a:off x="642942" y="1866305"/>
              <a:ext cx="4053707" cy="2777141"/>
              <a:chOff x="1810253" y="-2599807"/>
              <a:chExt cx="3590515" cy="2101120"/>
            </a:xfrm>
          </p:grpSpPr>
          <p:grpSp>
            <p:nvGrpSpPr>
              <p:cNvPr id="5" name="Группа 55"/>
              <p:cNvGrpSpPr/>
              <p:nvPr/>
            </p:nvGrpSpPr>
            <p:grpSpPr>
              <a:xfrm>
                <a:off x="1810253" y="-2599807"/>
                <a:ext cx="3183213" cy="2038130"/>
                <a:chOff x="1699196" y="-2178673"/>
                <a:chExt cx="3183213" cy="2038130"/>
              </a:xfrm>
            </p:grpSpPr>
            <p:sp>
              <p:nvSpPr>
                <p:cNvPr id="35" name="Овал 34"/>
                <p:cNvSpPr/>
                <p:nvPr/>
              </p:nvSpPr>
              <p:spPr>
                <a:xfrm rot="2316609">
                  <a:off x="1699196" y="-2178673"/>
                  <a:ext cx="2988978" cy="1935894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 rot="1670232">
                  <a:off x="1901415" y="-2144922"/>
                  <a:ext cx="2605230" cy="1740692"/>
                </a:xfrm>
                <a:prstGeom prst="ellipse">
                  <a:avLst/>
                </a:prstGeom>
                <a:solidFill>
                  <a:srgbClr val="D6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Овал 36"/>
                <p:cNvSpPr/>
                <p:nvPr/>
              </p:nvSpPr>
              <p:spPr>
                <a:xfrm rot="2316609">
                  <a:off x="2266728" y="-2042480"/>
                  <a:ext cx="2615681" cy="1901937"/>
                </a:xfrm>
                <a:prstGeom prst="ellipse">
                  <a:avLst/>
                </a:prstGeom>
                <a:solidFill>
                  <a:srgbClr val="009A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4" name="Овал 33"/>
              <p:cNvSpPr/>
              <p:nvPr/>
            </p:nvSpPr>
            <p:spPr>
              <a:xfrm rot="2316609">
                <a:off x="2511143" y="-2372970"/>
                <a:ext cx="2889625" cy="18742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305293" y="2260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9AD0"/>
                </a:solidFill>
              </a:rPr>
              <a:t>5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85786" y="1041295"/>
            <a:ext cx="2580781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/>
              <a:t>https</a:t>
            </a:r>
            <a:r>
              <a:rPr lang="en-US" sz="1600" dirty="0" smtClean="0"/>
              <a:t>://cmoko48.lipetsk.ru</a:t>
            </a:r>
            <a:endParaRPr lang="ru-RU" sz="1600" dirty="0">
              <a:latin typeface="Candara" panose="020E0502030303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757" y="946045"/>
            <a:ext cx="4290381" cy="56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3667757" y="5399325"/>
            <a:ext cx="1266824" cy="661299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91359" y="3243554"/>
            <a:ext cx="3209925" cy="1354213"/>
          </a:xfrm>
          <a:prstGeom prst="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r>
              <a:rPr lang="en-US" sz="1600" b="1" dirty="0" smtClean="0">
                <a:latin typeface="Candara" panose="020E0502030303020204" pitchFamily="34" charset="0"/>
              </a:rPr>
              <a:t>4 </a:t>
            </a:r>
            <a:r>
              <a:rPr lang="ru-RU" sz="1600" b="1" dirty="0" smtClean="0">
                <a:latin typeface="Candara" panose="020E0502030303020204" pitchFamily="34" charset="0"/>
              </a:rPr>
              <a:t>вида коммуникации:</a:t>
            </a:r>
            <a:endParaRPr lang="ru-RU" sz="1600" dirty="0">
              <a:latin typeface="Candara" panose="020E0502030303020204" pitchFamily="34" charset="0"/>
            </a:endParaRPr>
          </a:p>
          <a:p>
            <a:pPr marL="228594" indent="-228594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ndara" panose="020E0502030303020204" pitchFamily="34" charset="0"/>
              </a:rPr>
              <a:t> </a:t>
            </a:r>
            <a:r>
              <a:rPr lang="ru-RU" sz="1600" dirty="0" smtClean="0">
                <a:latin typeface="Candara" panose="020E0502030303020204" pitchFamily="34" charset="0"/>
              </a:rPr>
              <a:t>группа </a:t>
            </a:r>
            <a:r>
              <a:rPr lang="en-US" sz="1600" dirty="0" smtClean="0">
                <a:latin typeface="Candara" panose="020E0502030303020204" pitchFamily="34" charset="0"/>
              </a:rPr>
              <a:t>WhatsApp</a:t>
            </a:r>
            <a:r>
              <a:rPr lang="ru-RU" sz="1600" dirty="0" smtClean="0">
                <a:latin typeface="Candara" panose="020E0502030303020204" pitchFamily="34" charset="0"/>
              </a:rPr>
              <a:t>;</a:t>
            </a:r>
          </a:p>
          <a:p>
            <a:pPr marL="228594" indent="-228594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ndara" panose="020E0502030303020204" pitchFamily="34" charset="0"/>
              </a:rPr>
              <a:t>э</a:t>
            </a:r>
            <a:r>
              <a:rPr lang="ru-RU" sz="1600" dirty="0" smtClean="0">
                <a:latin typeface="Candara" panose="020E0502030303020204" pitchFamily="34" charset="0"/>
              </a:rPr>
              <a:t>лектронная почта;</a:t>
            </a:r>
          </a:p>
          <a:p>
            <a:pPr marL="228594" indent="-228594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ndara" panose="020E0502030303020204" pitchFamily="34" charset="0"/>
              </a:rPr>
              <a:t>т</a:t>
            </a:r>
            <a:r>
              <a:rPr lang="ru-RU" sz="1600" dirty="0" smtClean="0">
                <a:latin typeface="Candara" panose="020E0502030303020204" pitchFamily="34" charset="0"/>
              </a:rPr>
              <a:t>елефон;</a:t>
            </a:r>
          </a:p>
          <a:p>
            <a:pPr marL="228594" indent="-228594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ndara" panose="020E0502030303020204" pitchFamily="34" charset="0"/>
              </a:rPr>
              <a:t>очные встречи</a:t>
            </a:r>
            <a:endParaRPr lang="ru-RU" sz="1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29234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0"/>
          <p:cNvGrpSpPr/>
          <p:nvPr/>
        </p:nvGrpSpPr>
        <p:grpSpPr>
          <a:xfrm rot="10800000">
            <a:off x="0" y="0"/>
            <a:ext cx="1599631" cy="6858000"/>
            <a:chOff x="7072328" y="0"/>
            <a:chExt cx="1429140" cy="6858000"/>
          </a:xfrm>
        </p:grpSpPr>
        <p:grpSp>
          <p:nvGrpSpPr>
            <p:cNvPr id="3" name="Группа 27"/>
            <p:cNvGrpSpPr/>
            <p:nvPr/>
          </p:nvGrpSpPr>
          <p:grpSpPr>
            <a:xfrm rot="10800000">
              <a:off x="7072344" y="0"/>
              <a:ext cx="1407051" cy="6858000"/>
              <a:chOff x="3212511" y="1071546"/>
              <a:chExt cx="216449" cy="642918"/>
            </a:xfrm>
            <a:solidFill>
              <a:srgbClr val="FBFBFB"/>
            </a:solidFill>
          </p:grpSpPr>
          <p:sp>
            <p:nvSpPr>
              <p:cNvPr id="69" name="Прямоугольник 68"/>
              <p:cNvSpPr/>
              <p:nvPr/>
            </p:nvSpPr>
            <p:spPr>
              <a:xfrm>
                <a:off x="3212511" y="1071546"/>
                <a:ext cx="73574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Равнобедренный треугольник 69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" name="Группа 24"/>
            <p:cNvGrpSpPr/>
            <p:nvPr/>
          </p:nvGrpSpPr>
          <p:grpSpPr>
            <a:xfrm rot="10800000">
              <a:off x="7286644" y="0"/>
              <a:ext cx="1192746" cy="6858000"/>
              <a:chOff x="3245478" y="1071546"/>
              <a:chExt cx="183482" cy="642918"/>
            </a:xfrm>
            <a:solidFill>
              <a:schemeClr val="bg1">
                <a:lumMod val="95000"/>
              </a:schemeClr>
            </a:solidFill>
          </p:grpSpPr>
          <p:sp>
            <p:nvSpPr>
              <p:cNvPr id="67" name="Прямоугольник 66"/>
              <p:cNvSpPr/>
              <p:nvPr/>
            </p:nvSpPr>
            <p:spPr>
              <a:xfrm>
                <a:off x="3245478" y="1071546"/>
                <a:ext cx="40606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Равнобедренный треугольник 67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" name="Группа 30"/>
            <p:cNvGrpSpPr/>
            <p:nvPr/>
          </p:nvGrpSpPr>
          <p:grpSpPr>
            <a:xfrm rot="10800000">
              <a:off x="7572485" y="0"/>
              <a:ext cx="929071" cy="6858000"/>
              <a:chOff x="3280322" y="1071546"/>
              <a:chExt cx="148638" cy="642918"/>
            </a:xfrm>
            <a:solidFill>
              <a:srgbClr val="EEEEEE"/>
            </a:solidFill>
          </p:grpSpPr>
          <p:sp>
            <p:nvSpPr>
              <p:cNvPr id="65" name="Прямоугольник 64"/>
              <p:cNvSpPr/>
              <p:nvPr/>
            </p:nvSpPr>
            <p:spPr>
              <a:xfrm>
                <a:off x="3280322" y="1071546"/>
                <a:ext cx="5763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Равнобедренный треугольник 65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5" name="Группа 34"/>
          <p:cNvGrpSpPr/>
          <p:nvPr/>
        </p:nvGrpSpPr>
        <p:grpSpPr>
          <a:xfrm>
            <a:off x="7572395" y="0"/>
            <a:ext cx="1599631" cy="6858000"/>
            <a:chOff x="7072328" y="0"/>
            <a:chExt cx="1429140" cy="6858000"/>
          </a:xfrm>
        </p:grpSpPr>
        <p:grpSp>
          <p:nvGrpSpPr>
            <p:cNvPr id="18" name="Группа 27"/>
            <p:cNvGrpSpPr/>
            <p:nvPr/>
          </p:nvGrpSpPr>
          <p:grpSpPr>
            <a:xfrm rot="10800000">
              <a:off x="7072328" y="0"/>
              <a:ext cx="1407052" cy="6858000"/>
              <a:chOff x="3212511" y="1071546"/>
              <a:chExt cx="216449" cy="642918"/>
            </a:xfrm>
            <a:solidFill>
              <a:srgbClr val="FBFBFB"/>
            </a:solidFill>
          </p:grpSpPr>
          <p:sp>
            <p:nvSpPr>
              <p:cNvPr id="29" name="Прямоугольник 28"/>
              <p:cNvSpPr/>
              <p:nvPr/>
            </p:nvSpPr>
            <p:spPr>
              <a:xfrm>
                <a:off x="3212511" y="1071546"/>
                <a:ext cx="73574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Равнобедренный треугольник 29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" name="Группа 24"/>
            <p:cNvGrpSpPr/>
            <p:nvPr/>
          </p:nvGrpSpPr>
          <p:grpSpPr>
            <a:xfrm rot="10800000">
              <a:off x="7286644" y="0"/>
              <a:ext cx="1192746" cy="6858000"/>
              <a:chOff x="3245478" y="1071546"/>
              <a:chExt cx="183482" cy="642918"/>
            </a:xfrm>
            <a:solidFill>
              <a:schemeClr val="bg1">
                <a:lumMod val="95000"/>
              </a:schemeClr>
            </a:solidFill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3245478" y="1071546"/>
                <a:ext cx="40606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Равнобедренный треугольник 26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2" name="Группа 30"/>
            <p:cNvGrpSpPr/>
            <p:nvPr/>
          </p:nvGrpSpPr>
          <p:grpSpPr>
            <a:xfrm rot="10800000">
              <a:off x="7572393" y="0"/>
              <a:ext cx="929075" cy="6858000"/>
              <a:chOff x="3280322" y="1071546"/>
              <a:chExt cx="148638" cy="642918"/>
            </a:xfrm>
            <a:solidFill>
              <a:srgbClr val="EEEEEE"/>
            </a:solidFill>
          </p:grpSpPr>
          <p:sp>
            <p:nvSpPr>
              <p:cNvPr id="32" name="Прямоугольник 31"/>
              <p:cNvSpPr/>
              <p:nvPr/>
            </p:nvSpPr>
            <p:spPr>
              <a:xfrm>
                <a:off x="3280322" y="1071546"/>
                <a:ext cx="5763" cy="642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Равнобедренный треугольник 32"/>
              <p:cNvSpPr/>
              <p:nvPr/>
            </p:nvSpPr>
            <p:spPr>
              <a:xfrm rot="5400000">
                <a:off x="3036063" y="1321567"/>
                <a:ext cx="642918" cy="1428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6" name="Freeform 79"/>
          <p:cNvSpPr>
            <a:spLocks/>
          </p:cNvSpPr>
          <p:nvPr/>
        </p:nvSpPr>
        <p:spPr bwMode="auto">
          <a:xfrm>
            <a:off x="2405620" y="691926"/>
            <a:ext cx="4357686" cy="4143404"/>
          </a:xfrm>
          <a:custGeom>
            <a:avLst/>
            <a:gdLst>
              <a:gd name="T0" fmla="*/ 2054 w 2812"/>
              <a:gd name="T1" fmla="*/ 218 h 2586"/>
              <a:gd name="T2" fmla="*/ 1918 w 2812"/>
              <a:gd name="T3" fmla="*/ 16 h 2586"/>
              <a:gd name="T4" fmla="*/ 1665 w 2812"/>
              <a:gd name="T5" fmla="*/ 97 h 2586"/>
              <a:gd name="T6" fmla="*/ 1508 w 2812"/>
              <a:gd name="T7" fmla="*/ 255 h 2586"/>
              <a:gd name="T8" fmla="*/ 1372 w 2812"/>
              <a:gd name="T9" fmla="*/ 326 h 2586"/>
              <a:gd name="T10" fmla="*/ 1153 w 2812"/>
              <a:gd name="T11" fmla="*/ 0 h 2586"/>
              <a:gd name="T12" fmla="*/ 865 w 2812"/>
              <a:gd name="T13" fmla="*/ 206 h 2586"/>
              <a:gd name="T14" fmla="*/ 757 w 2812"/>
              <a:gd name="T15" fmla="*/ 420 h 2586"/>
              <a:gd name="T16" fmla="*/ 785 w 2812"/>
              <a:gd name="T17" fmla="*/ 669 h 2586"/>
              <a:gd name="T18" fmla="*/ 816 w 2812"/>
              <a:gd name="T19" fmla="*/ 790 h 2586"/>
              <a:gd name="T20" fmla="*/ 673 w 2812"/>
              <a:gd name="T21" fmla="*/ 887 h 2586"/>
              <a:gd name="T22" fmla="*/ 528 w 2812"/>
              <a:gd name="T23" fmla="*/ 866 h 2586"/>
              <a:gd name="T24" fmla="*/ 120 w 2812"/>
              <a:gd name="T25" fmla="*/ 975 h 2586"/>
              <a:gd name="T26" fmla="*/ 84 w 2812"/>
              <a:gd name="T27" fmla="*/ 1135 h 2586"/>
              <a:gd name="T28" fmla="*/ 88 w 2812"/>
              <a:gd name="T29" fmla="*/ 1434 h 2586"/>
              <a:gd name="T30" fmla="*/ 80 w 2812"/>
              <a:gd name="T31" fmla="*/ 1547 h 2586"/>
              <a:gd name="T32" fmla="*/ 204 w 2812"/>
              <a:gd name="T33" fmla="*/ 1673 h 2586"/>
              <a:gd name="T34" fmla="*/ 244 w 2812"/>
              <a:gd name="T35" fmla="*/ 2019 h 2586"/>
              <a:gd name="T36" fmla="*/ 32 w 2812"/>
              <a:gd name="T37" fmla="*/ 2145 h 2586"/>
              <a:gd name="T38" fmla="*/ 96 w 2812"/>
              <a:gd name="T39" fmla="*/ 2494 h 2586"/>
              <a:gd name="T40" fmla="*/ 384 w 2812"/>
              <a:gd name="T41" fmla="*/ 2523 h 2586"/>
              <a:gd name="T42" fmla="*/ 673 w 2812"/>
              <a:gd name="T43" fmla="*/ 2397 h 2586"/>
              <a:gd name="T44" fmla="*/ 853 w 2812"/>
              <a:gd name="T45" fmla="*/ 2259 h 2586"/>
              <a:gd name="T46" fmla="*/ 1093 w 2812"/>
              <a:gd name="T47" fmla="*/ 2266 h 2586"/>
              <a:gd name="T48" fmla="*/ 1297 w 2812"/>
              <a:gd name="T49" fmla="*/ 2389 h 2586"/>
              <a:gd name="T50" fmla="*/ 1369 w 2812"/>
              <a:gd name="T51" fmla="*/ 2266 h 2586"/>
              <a:gd name="T52" fmla="*/ 1508 w 2812"/>
              <a:gd name="T53" fmla="*/ 2292 h 2586"/>
              <a:gd name="T54" fmla="*/ 1575 w 2812"/>
              <a:gd name="T55" fmla="*/ 2397 h 2586"/>
              <a:gd name="T56" fmla="*/ 1909 w 2812"/>
              <a:gd name="T57" fmla="*/ 2537 h 2586"/>
              <a:gd name="T58" fmla="*/ 2110 w 2812"/>
              <a:gd name="T59" fmla="*/ 2502 h 2586"/>
              <a:gd name="T60" fmla="*/ 2344 w 2812"/>
              <a:gd name="T61" fmla="*/ 2502 h 2586"/>
              <a:gd name="T62" fmla="*/ 2477 w 2812"/>
              <a:gd name="T63" fmla="*/ 2502 h 2586"/>
              <a:gd name="T64" fmla="*/ 2545 w 2812"/>
              <a:gd name="T65" fmla="*/ 2468 h 2586"/>
              <a:gd name="T66" fmla="*/ 2643 w 2812"/>
              <a:gd name="T67" fmla="*/ 2342 h 2586"/>
              <a:gd name="T68" fmla="*/ 2725 w 2812"/>
              <a:gd name="T69" fmla="*/ 2103 h 2586"/>
              <a:gd name="T70" fmla="*/ 2741 w 2812"/>
              <a:gd name="T71" fmla="*/ 1913 h 2586"/>
              <a:gd name="T72" fmla="*/ 2612 w 2812"/>
              <a:gd name="T73" fmla="*/ 1871 h 2586"/>
              <a:gd name="T74" fmla="*/ 2410 w 2812"/>
              <a:gd name="T75" fmla="*/ 1765 h 2586"/>
              <a:gd name="T76" fmla="*/ 2310 w 2812"/>
              <a:gd name="T77" fmla="*/ 1590 h 2586"/>
              <a:gd name="T78" fmla="*/ 2177 w 2812"/>
              <a:gd name="T79" fmla="*/ 1519 h 2586"/>
              <a:gd name="T80" fmla="*/ 2051 w 2812"/>
              <a:gd name="T81" fmla="*/ 1331 h 2586"/>
              <a:gd name="T82" fmla="*/ 2210 w 2812"/>
              <a:gd name="T83" fmla="*/ 1133 h 2586"/>
              <a:gd name="T84" fmla="*/ 2210 w 2812"/>
              <a:gd name="T85" fmla="*/ 957 h 2586"/>
              <a:gd name="T86" fmla="*/ 2244 w 2812"/>
              <a:gd name="T87" fmla="*/ 607 h 2586"/>
              <a:gd name="T88" fmla="*/ 2214 w 2812"/>
              <a:gd name="T89" fmla="*/ 374 h 258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812"/>
              <a:gd name="T136" fmla="*/ 0 h 2586"/>
              <a:gd name="T137" fmla="*/ 2812 w 2812"/>
              <a:gd name="T138" fmla="*/ 2586 h 258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812" h="2586">
                <a:moveTo>
                  <a:pt x="2210" y="290"/>
                </a:moveTo>
                <a:lnTo>
                  <a:pt x="2110" y="273"/>
                </a:lnTo>
                <a:lnTo>
                  <a:pt x="2054" y="218"/>
                </a:lnTo>
                <a:lnTo>
                  <a:pt x="2022" y="139"/>
                </a:lnTo>
                <a:lnTo>
                  <a:pt x="2022" y="118"/>
                </a:lnTo>
                <a:lnTo>
                  <a:pt x="1918" y="16"/>
                </a:lnTo>
                <a:lnTo>
                  <a:pt x="1886" y="46"/>
                </a:lnTo>
                <a:lnTo>
                  <a:pt x="1858" y="29"/>
                </a:lnTo>
                <a:lnTo>
                  <a:pt x="1665" y="97"/>
                </a:lnTo>
                <a:lnTo>
                  <a:pt x="1629" y="218"/>
                </a:lnTo>
                <a:lnTo>
                  <a:pt x="1542" y="290"/>
                </a:lnTo>
                <a:lnTo>
                  <a:pt x="1508" y="255"/>
                </a:lnTo>
                <a:lnTo>
                  <a:pt x="1475" y="290"/>
                </a:lnTo>
                <a:lnTo>
                  <a:pt x="1475" y="321"/>
                </a:lnTo>
                <a:lnTo>
                  <a:pt x="1372" y="326"/>
                </a:lnTo>
                <a:lnTo>
                  <a:pt x="1308" y="221"/>
                </a:lnTo>
                <a:lnTo>
                  <a:pt x="1241" y="10"/>
                </a:lnTo>
                <a:lnTo>
                  <a:pt x="1153" y="0"/>
                </a:lnTo>
                <a:lnTo>
                  <a:pt x="1105" y="42"/>
                </a:lnTo>
                <a:lnTo>
                  <a:pt x="905" y="97"/>
                </a:lnTo>
                <a:lnTo>
                  <a:pt x="865" y="206"/>
                </a:lnTo>
                <a:lnTo>
                  <a:pt x="959" y="337"/>
                </a:lnTo>
                <a:lnTo>
                  <a:pt x="821" y="341"/>
                </a:lnTo>
                <a:lnTo>
                  <a:pt x="757" y="420"/>
                </a:lnTo>
                <a:lnTo>
                  <a:pt x="765" y="517"/>
                </a:lnTo>
                <a:lnTo>
                  <a:pt x="850" y="592"/>
                </a:lnTo>
                <a:lnTo>
                  <a:pt x="785" y="669"/>
                </a:lnTo>
                <a:lnTo>
                  <a:pt x="840" y="676"/>
                </a:lnTo>
                <a:lnTo>
                  <a:pt x="849" y="757"/>
                </a:lnTo>
                <a:lnTo>
                  <a:pt x="816" y="790"/>
                </a:lnTo>
                <a:lnTo>
                  <a:pt x="813" y="841"/>
                </a:lnTo>
                <a:lnTo>
                  <a:pt x="744" y="883"/>
                </a:lnTo>
                <a:lnTo>
                  <a:pt x="673" y="887"/>
                </a:lnTo>
                <a:lnTo>
                  <a:pt x="622" y="898"/>
                </a:lnTo>
                <a:lnTo>
                  <a:pt x="602" y="965"/>
                </a:lnTo>
                <a:lnTo>
                  <a:pt x="528" y="866"/>
                </a:lnTo>
                <a:lnTo>
                  <a:pt x="405" y="803"/>
                </a:lnTo>
                <a:lnTo>
                  <a:pt x="208" y="811"/>
                </a:lnTo>
                <a:lnTo>
                  <a:pt x="120" y="975"/>
                </a:lnTo>
                <a:lnTo>
                  <a:pt x="148" y="1026"/>
                </a:lnTo>
                <a:lnTo>
                  <a:pt x="96" y="1072"/>
                </a:lnTo>
                <a:lnTo>
                  <a:pt x="84" y="1135"/>
                </a:lnTo>
                <a:lnTo>
                  <a:pt x="172" y="1181"/>
                </a:lnTo>
                <a:lnTo>
                  <a:pt x="96" y="1338"/>
                </a:lnTo>
                <a:lnTo>
                  <a:pt x="88" y="1434"/>
                </a:lnTo>
                <a:lnTo>
                  <a:pt x="20" y="1468"/>
                </a:lnTo>
                <a:lnTo>
                  <a:pt x="16" y="1518"/>
                </a:lnTo>
                <a:lnTo>
                  <a:pt x="80" y="1547"/>
                </a:lnTo>
                <a:lnTo>
                  <a:pt x="100" y="1594"/>
                </a:lnTo>
                <a:lnTo>
                  <a:pt x="48" y="1644"/>
                </a:lnTo>
                <a:lnTo>
                  <a:pt x="204" y="1673"/>
                </a:lnTo>
                <a:lnTo>
                  <a:pt x="164" y="1728"/>
                </a:lnTo>
                <a:lnTo>
                  <a:pt x="296" y="1947"/>
                </a:lnTo>
                <a:lnTo>
                  <a:pt x="244" y="2019"/>
                </a:lnTo>
                <a:lnTo>
                  <a:pt x="127" y="2005"/>
                </a:lnTo>
                <a:lnTo>
                  <a:pt x="71" y="2046"/>
                </a:lnTo>
                <a:lnTo>
                  <a:pt x="32" y="2145"/>
                </a:lnTo>
                <a:lnTo>
                  <a:pt x="36" y="2221"/>
                </a:lnTo>
                <a:lnTo>
                  <a:pt x="0" y="2376"/>
                </a:lnTo>
                <a:lnTo>
                  <a:pt x="96" y="2494"/>
                </a:lnTo>
                <a:lnTo>
                  <a:pt x="124" y="2570"/>
                </a:lnTo>
                <a:lnTo>
                  <a:pt x="196" y="2586"/>
                </a:lnTo>
                <a:lnTo>
                  <a:pt x="384" y="2523"/>
                </a:lnTo>
                <a:lnTo>
                  <a:pt x="489" y="2515"/>
                </a:lnTo>
                <a:lnTo>
                  <a:pt x="553" y="2435"/>
                </a:lnTo>
                <a:lnTo>
                  <a:pt x="673" y="2397"/>
                </a:lnTo>
                <a:lnTo>
                  <a:pt x="739" y="2327"/>
                </a:lnTo>
                <a:lnTo>
                  <a:pt x="840" y="2327"/>
                </a:lnTo>
                <a:lnTo>
                  <a:pt x="853" y="2259"/>
                </a:lnTo>
                <a:lnTo>
                  <a:pt x="961" y="2347"/>
                </a:lnTo>
                <a:lnTo>
                  <a:pt x="1025" y="2271"/>
                </a:lnTo>
                <a:lnTo>
                  <a:pt x="1093" y="2266"/>
                </a:lnTo>
                <a:lnTo>
                  <a:pt x="1165" y="2351"/>
                </a:lnTo>
                <a:lnTo>
                  <a:pt x="1157" y="2439"/>
                </a:lnTo>
                <a:lnTo>
                  <a:pt x="1297" y="2389"/>
                </a:lnTo>
                <a:lnTo>
                  <a:pt x="1297" y="2347"/>
                </a:lnTo>
                <a:lnTo>
                  <a:pt x="1325" y="2300"/>
                </a:lnTo>
                <a:lnTo>
                  <a:pt x="1369" y="2266"/>
                </a:lnTo>
                <a:lnTo>
                  <a:pt x="1413" y="2262"/>
                </a:lnTo>
                <a:lnTo>
                  <a:pt x="1481" y="2233"/>
                </a:lnTo>
                <a:lnTo>
                  <a:pt x="1508" y="2292"/>
                </a:lnTo>
                <a:lnTo>
                  <a:pt x="1609" y="2292"/>
                </a:lnTo>
                <a:lnTo>
                  <a:pt x="1609" y="2362"/>
                </a:lnTo>
                <a:lnTo>
                  <a:pt x="1575" y="2397"/>
                </a:lnTo>
                <a:lnTo>
                  <a:pt x="1575" y="2432"/>
                </a:lnTo>
                <a:lnTo>
                  <a:pt x="1676" y="2468"/>
                </a:lnTo>
                <a:lnTo>
                  <a:pt x="1909" y="2537"/>
                </a:lnTo>
                <a:lnTo>
                  <a:pt x="1976" y="2537"/>
                </a:lnTo>
                <a:lnTo>
                  <a:pt x="2046" y="2440"/>
                </a:lnTo>
                <a:lnTo>
                  <a:pt x="2110" y="2502"/>
                </a:lnTo>
                <a:lnTo>
                  <a:pt x="2203" y="2413"/>
                </a:lnTo>
                <a:lnTo>
                  <a:pt x="2279" y="2434"/>
                </a:lnTo>
                <a:lnTo>
                  <a:pt x="2344" y="2502"/>
                </a:lnTo>
                <a:lnTo>
                  <a:pt x="2377" y="2502"/>
                </a:lnTo>
                <a:lnTo>
                  <a:pt x="2444" y="2468"/>
                </a:lnTo>
                <a:lnTo>
                  <a:pt x="2477" y="2502"/>
                </a:lnTo>
                <a:lnTo>
                  <a:pt x="2511" y="2502"/>
                </a:lnTo>
                <a:lnTo>
                  <a:pt x="2491" y="2445"/>
                </a:lnTo>
                <a:lnTo>
                  <a:pt x="2545" y="2468"/>
                </a:lnTo>
                <a:lnTo>
                  <a:pt x="2605" y="2451"/>
                </a:lnTo>
                <a:lnTo>
                  <a:pt x="2645" y="2468"/>
                </a:lnTo>
                <a:lnTo>
                  <a:pt x="2643" y="2342"/>
                </a:lnTo>
                <a:lnTo>
                  <a:pt x="2730" y="2277"/>
                </a:lnTo>
                <a:lnTo>
                  <a:pt x="2687" y="2174"/>
                </a:lnTo>
                <a:lnTo>
                  <a:pt x="2725" y="2103"/>
                </a:lnTo>
                <a:lnTo>
                  <a:pt x="2812" y="2046"/>
                </a:lnTo>
                <a:lnTo>
                  <a:pt x="2787" y="2006"/>
                </a:lnTo>
                <a:lnTo>
                  <a:pt x="2741" y="1913"/>
                </a:lnTo>
                <a:lnTo>
                  <a:pt x="2671" y="1907"/>
                </a:lnTo>
                <a:lnTo>
                  <a:pt x="2632" y="1923"/>
                </a:lnTo>
                <a:lnTo>
                  <a:pt x="2612" y="1871"/>
                </a:lnTo>
                <a:lnTo>
                  <a:pt x="2545" y="1800"/>
                </a:lnTo>
                <a:lnTo>
                  <a:pt x="2444" y="1765"/>
                </a:lnTo>
                <a:lnTo>
                  <a:pt x="2410" y="1765"/>
                </a:lnTo>
                <a:lnTo>
                  <a:pt x="2444" y="1695"/>
                </a:lnTo>
                <a:lnTo>
                  <a:pt x="2344" y="1659"/>
                </a:lnTo>
                <a:lnTo>
                  <a:pt x="2310" y="1590"/>
                </a:lnTo>
                <a:lnTo>
                  <a:pt x="2277" y="1590"/>
                </a:lnTo>
                <a:lnTo>
                  <a:pt x="2244" y="1554"/>
                </a:lnTo>
                <a:lnTo>
                  <a:pt x="2177" y="1519"/>
                </a:lnTo>
                <a:lnTo>
                  <a:pt x="2077" y="1414"/>
                </a:lnTo>
                <a:lnTo>
                  <a:pt x="2077" y="1379"/>
                </a:lnTo>
                <a:lnTo>
                  <a:pt x="2051" y="1331"/>
                </a:lnTo>
                <a:lnTo>
                  <a:pt x="2110" y="1309"/>
                </a:lnTo>
                <a:lnTo>
                  <a:pt x="2177" y="1238"/>
                </a:lnTo>
                <a:lnTo>
                  <a:pt x="2210" y="1133"/>
                </a:lnTo>
                <a:lnTo>
                  <a:pt x="2177" y="1063"/>
                </a:lnTo>
                <a:lnTo>
                  <a:pt x="2177" y="993"/>
                </a:lnTo>
                <a:lnTo>
                  <a:pt x="2210" y="957"/>
                </a:lnTo>
                <a:lnTo>
                  <a:pt x="2210" y="852"/>
                </a:lnTo>
                <a:lnTo>
                  <a:pt x="2244" y="712"/>
                </a:lnTo>
                <a:lnTo>
                  <a:pt x="2244" y="607"/>
                </a:lnTo>
                <a:lnTo>
                  <a:pt x="2210" y="502"/>
                </a:lnTo>
                <a:lnTo>
                  <a:pt x="2250" y="429"/>
                </a:lnTo>
                <a:lnTo>
                  <a:pt x="2214" y="374"/>
                </a:lnTo>
                <a:lnTo>
                  <a:pt x="2210" y="290"/>
                </a:lnTo>
                <a:close/>
              </a:path>
            </a:pathLst>
          </a:custGeom>
          <a:solidFill>
            <a:schemeClr val="bg1"/>
          </a:solidFill>
          <a:ln w="38100">
            <a:noFill/>
            <a:round/>
            <a:headEnd/>
            <a:tailEnd/>
          </a:ln>
          <a:effectLst>
            <a:outerShdw blurRad="736600" dist="50800" dir="5400000" algn="ctr" rotWithShape="0">
              <a:srgbClr val="009AD0">
                <a:alpha val="43000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grpSp>
        <p:nvGrpSpPr>
          <p:cNvPr id="28" name="Группа 56"/>
          <p:cNvGrpSpPr/>
          <p:nvPr/>
        </p:nvGrpSpPr>
        <p:grpSpPr>
          <a:xfrm>
            <a:off x="1476926" y="1343809"/>
            <a:ext cx="4053707" cy="2777141"/>
            <a:chOff x="1810253" y="-2599807"/>
            <a:chExt cx="3590515" cy="2101120"/>
          </a:xfrm>
        </p:grpSpPr>
        <p:grpSp>
          <p:nvGrpSpPr>
            <p:cNvPr id="31" name="Группа 55"/>
            <p:cNvGrpSpPr/>
            <p:nvPr/>
          </p:nvGrpSpPr>
          <p:grpSpPr>
            <a:xfrm>
              <a:off x="1810253" y="-2599807"/>
              <a:ext cx="3183213" cy="2038130"/>
              <a:chOff x="1699196" y="-2178673"/>
              <a:chExt cx="3183213" cy="2038130"/>
            </a:xfrm>
          </p:grpSpPr>
          <p:sp>
            <p:nvSpPr>
              <p:cNvPr id="52" name="Овал 51"/>
              <p:cNvSpPr/>
              <p:nvPr/>
            </p:nvSpPr>
            <p:spPr>
              <a:xfrm rot="2316609">
                <a:off x="1699196" y="-2178673"/>
                <a:ext cx="2988978" cy="1935894"/>
              </a:xfrm>
              <a:prstGeom prst="ellipse">
                <a:avLst/>
              </a:prstGeom>
              <a:solidFill>
                <a:srgbClr val="009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Овал 52"/>
              <p:cNvSpPr/>
              <p:nvPr/>
            </p:nvSpPr>
            <p:spPr>
              <a:xfrm rot="1670232">
                <a:off x="1901415" y="-2144922"/>
                <a:ext cx="2605230" cy="1740692"/>
              </a:xfrm>
              <a:prstGeom prst="ellipse">
                <a:avLst/>
              </a:prstGeom>
              <a:solidFill>
                <a:srgbClr val="D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 rot="2316609">
                <a:off x="2266728" y="-2042480"/>
                <a:ext cx="2615681" cy="1901937"/>
              </a:xfrm>
              <a:prstGeom prst="ellipse">
                <a:avLst/>
              </a:prstGeom>
              <a:solidFill>
                <a:srgbClr val="009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5" name="Овал 54"/>
            <p:cNvSpPr/>
            <p:nvPr/>
          </p:nvSpPr>
          <p:spPr>
            <a:xfrm rot="2316609">
              <a:off x="2511143" y="-2372970"/>
              <a:ext cx="2889625" cy="18742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3540442" y="1619795"/>
            <a:ext cx="3487375" cy="2116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694444" y="2033814"/>
            <a:ext cx="5976183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ЦЕНТР МОНИТОРИНГА </a:t>
            </a:r>
          </a:p>
          <a:p>
            <a:r>
              <a:rPr lang="ru-RU" sz="2800" b="1" dirty="0" smtClean="0"/>
              <a:t>И ОЦЕНКИ КАЧЕСТВА ОБРАЗОВАНИЯ </a:t>
            </a:r>
          </a:p>
          <a:p>
            <a:r>
              <a:rPr lang="ru-RU" sz="2800" b="1" dirty="0" smtClean="0"/>
              <a:t>ЛИПЕЦКОЙ ОБЛАСТИ</a:t>
            </a:r>
            <a:endParaRPr lang="ru-RU" sz="2800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1622891" y="5461488"/>
            <a:ext cx="30697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398035 </a:t>
            </a:r>
            <a:r>
              <a:rPr lang="ru-RU" sz="2000" dirty="0" smtClean="0"/>
              <a:t>, </a:t>
            </a:r>
            <a:r>
              <a:rPr lang="ru-RU" sz="2000" dirty="0"/>
              <a:t>г.Липецк,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ул.Циолковского, д.18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4860771" y="5465011"/>
            <a:ext cx="30723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www.cmoko48.lipetsk.ru</a:t>
            </a:r>
          </a:p>
          <a:p>
            <a:r>
              <a:rPr lang="en-US" sz="2000" dirty="0"/>
              <a:t>zhdanov@obluno.lipetsk.su</a:t>
            </a:r>
            <a:endParaRPr lang="ru-RU" sz="2000" dirty="0"/>
          </a:p>
        </p:txBody>
      </p:sp>
      <p:grpSp>
        <p:nvGrpSpPr>
          <p:cNvPr id="61" name="Группа 18"/>
          <p:cNvGrpSpPr/>
          <p:nvPr/>
        </p:nvGrpSpPr>
        <p:grpSpPr>
          <a:xfrm rot="10800000" flipH="1">
            <a:off x="1467059" y="5532053"/>
            <a:ext cx="160773" cy="587379"/>
            <a:chOff x="3214670" y="1071546"/>
            <a:chExt cx="214290" cy="642918"/>
          </a:xfrm>
          <a:solidFill>
            <a:srgbClr val="D60000"/>
          </a:solidFill>
        </p:grpSpPr>
        <p:sp>
          <p:nvSpPr>
            <p:cNvPr id="62" name="Прямоугольник 61"/>
            <p:cNvSpPr/>
            <p:nvPr/>
          </p:nvSpPr>
          <p:spPr>
            <a:xfrm>
              <a:off x="3214670" y="1071546"/>
              <a:ext cx="71414" cy="6429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Равнобедренный треугольник 62"/>
            <p:cNvSpPr/>
            <p:nvPr/>
          </p:nvSpPr>
          <p:spPr>
            <a:xfrm rot="5400000">
              <a:off x="3036063" y="1321567"/>
              <a:ext cx="642918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18"/>
          <p:cNvGrpSpPr/>
          <p:nvPr/>
        </p:nvGrpSpPr>
        <p:grpSpPr>
          <a:xfrm rot="10800000" flipH="1">
            <a:off x="4704195" y="5533733"/>
            <a:ext cx="160773" cy="587379"/>
            <a:chOff x="3214670" y="1071546"/>
            <a:chExt cx="214290" cy="642918"/>
          </a:xfrm>
          <a:solidFill>
            <a:srgbClr val="009AD0"/>
          </a:solidFill>
        </p:grpSpPr>
        <p:sp>
          <p:nvSpPr>
            <p:cNvPr id="71" name="Прямоугольник 70"/>
            <p:cNvSpPr/>
            <p:nvPr/>
          </p:nvSpPr>
          <p:spPr>
            <a:xfrm>
              <a:off x="3214670" y="1071546"/>
              <a:ext cx="71414" cy="6429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Равнобедренный треугольник 71"/>
            <p:cNvSpPr/>
            <p:nvPr/>
          </p:nvSpPr>
          <p:spPr>
            <a:xfrm rot="5400000">
              <a:off x="3036063" y="1321567"/>
              <a:ext cx="642918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59" grpId="0" animBg="1"/>
      <p:bldP spid="13" grpId="0"/>
      <p:bldP spid="57" grpId="0"/>
      <p:bldP spid="5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730888f1cea9e97f21686f746d05851932a54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708</Words>
  <Application>Microsoft Office PowerPoint</Application>
  <PresentationFormat>Экран (4:3)</PresentationFormat>
  <Paragraphs>129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shelagin</dc:creator>
  <cp:lastModifiedBy>zhdanov</cp:lastModifiedBy>
  <cp:revision>110</cp:revision>
  <cp:lastPrinted>2019-09-05T06:17:48Z</cp:lastPrinted>
  <dcterms:created xsi:type="dcterms:W3CDTF">2017-09-07T13:05:01Z</dcterms:created>
  <dcterms:modified xsi:type="dcterms:W3CDTF">2019-09-05T06:18:17Z</dcterms:modified>
</cp:coreProperties>
</file>